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71" r:id="rId4"/>
  </p:sldMasterIdLst>
  <p:notesMasterIdLst>
    <p:notesMasterId r:id="rId52"/>
  </p:notesMasterIdLst>
  <p:handoutMasterIdLst>
    <p:handoutMasterId r:id="rId53"/>
  </p:handoutMasterIdLst>
  <p:sldIdLst>
    <p:sldId id="387" r:id="rId5"/>
    <p:sldId id="389" r:id="rId6"/>
    <p:sldId id="391" r:id="rId7"/>
    <p:sldId id="486" r:id="rId8"/>
    <p:sldId id="392" r:id="rId9"/>
    <p:sldId id="393" r:id="rId10"/>
    <p:sldId id="480" r:id="rId11"/>
    <p:sldId id="481" r:id="rId12"/>
    <p:sldId id="398" r:id="rId13"/>
    <p:sldId id="533" r:id="rId14"/>
    <p:sldId id="534" r:id="rId15"/>
    <p:sldId id="535" r:id="rId16"/>
    <p:sldId id="497" r:id="rId17"/>
    <p:sldId id="536" r:id="rId18"/>
    <p:sldId id="537" r:id="rId19"/>
    <p:sldId id="538" r:id="rId20"/>
    <p:sldId id="539" r:id="rId21"/>
    <p:sldId id="582" r:id="rId22"/>
    <p:sldId id="583" r:id="rId23"/>
    <p:sldId id="584" r:id="rId24"/>
    <p:sldId id="566" r:id="rId25"/>
    <p:sldId id="518" r:id="rId26"/>
    <p:sldId id="567" r:id="rId27"/>
    <p:sldId id="585" r:id="rId28"/>
    <p:sldId id="586" r:id="rId29"/>
    <p:sldId id="587" r:id="rId30"/>
    <p:sldId id="588" r:id="rId31"/>
    <p:sldId id="589" r:id="rId32"/>
    <p:sldId id="590" r:id="rId33"/>
    <p:sldId id="595" r:id="rId34"/>
    <p:sldId id="544" r:id="rId35"/>
    <p:sldId id="546" r:id="rId36"/>
    <p:sldId id="604" r:id="rId37"/>
    <p:sldId id="593" r:id="rId38"/>
    <p:sldId id="591" r:id="rId39"/>
    <p:sldId id="592" r:id="rId40"/>
    <p:sldId id="594" r:id="rId41"/>
    <p:sldId id="596" r:id="rId42"/>
    <p:sldId id="597" r:id="rId43"/>
    <p:sldId id="598" r:id="rId44"/>
    <p:sldId id="599" r:id="rId45"/>
    <p:sldId id="600" r:id="rId46"/>
    <p:sldId id="601" r:id="rId47"/>
    <p:sldId id="602" r:id="rId48"/>
    <p:sldId id="606" r:id="rId49"/>
    <p:sldId id="605" r:id="rId50"/>
    <p:sldId id="519" r:id="rId51"/>
  </p:sldIdLst>
  <p:sldSz cx="9906000" cy="6858000" type="A4"/>
  <p:notesSz cx="6769100" cy="9906000"/>
  <p:embeddedFontLst>
    <p:embeddedFont>
      <p:font typeface="나눔고딕" panose="020B0600000101010101" charset="-127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D2Coding" panose="020B0600000101010101" charset="-127"/>
      <p:regular r:id="rId58"/>
      <p:bold r:id="rId59"/>
    </p:embeddedFont>
    <p:embeddedFont>
      <p:font typeface="Verdana" panose="020B0604030504040204" pitchFamily="3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나눔고딕코딩" panose="020B0600000101010101" charset="-127"/>
      <p:regular r:id="rId68"/>
      <p:bold r:id="rId69"/>
    </p:embeddedFont>
    <p:embeddedFont>
      <p:font typeface="나눔바른고딕" panose="020B0600000101010101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5">
          <p15:clr>
            <a:srgbClr val="A4A3A4"/>
          </p15:clr>
        </p15:guide>
        <p15:guide id="2" pos="3120">
          <p15:clr>
            <a:srgbClr val="A4A3A4"/>
          </p15:clr>
        </p15:guide>
        <p15:guide id="3" pos="3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048"/>
    <a:srgbClr val="FF6600"/>
    <a:srgbClr val="8DC63F"/>
    <a:srgbClr val="009CE1"/>
    <a:srgbClr val="F5A200"/>
    <a:srgbClr val="0061AF"/>
    <a:srgbClr val="782A90"/>
    <a:srgbClr val="27BDBE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63504" autoAdjust="0"/>
  </p:normalViewPr>
  <p:slideViewPr>
    <p:cSldViewPr>
      <p:cViewPr varScale="1">
        <p:scale>
          <a:sx n="89" d="100"/>
          <a:sy n="89" d="100"/>
        </p:scale>
        <p:origin x="1358" y="72"/>
      </p:cViewPr>
      <p:guideLst>
        <p:guide orient="horz" pos="4315"/>
        <p:guide pos="3120"/>
        <p:guide pos="3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0"/>
        <p:guide pos="213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0D53E5-6F59-482A-AB8C-904AD7E77C8B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730A14D8-847D-42F0-BECE-878E877990BF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2002</a:t>
          </a: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년 </a:t>
          </a:r>
          <a:r>
            <a:rPr lang="ko-KR" altLang="en-US" sz="140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리눅스</a:t>
          </a: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 </a:t>
          </a:r>
          <a:r>
            <a:rPr lang="ko-KR" altLang="en-US" sz="140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커널이</a:t>
          </a: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 </a:t>
          </a:r>
          <a:endParaRPr lang="en-US" altLang="ko-KR" sz="140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‘</a:t>
          </a:r>
          <a:r>
            <a:rPr lang="en-US" altLang="ko-KR" sz="140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BitKeeper</a:t>
          </a:r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’</a:t>
          </a: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라는 </a:t>
          </a:r>
          <a:endParaRPr lang="en-US" altLang="ko-KR" sz="140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상용 </a:t>
          </a:r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DVCS</a:t>
          </a: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를 사용하기 시작함</a:t>
          </a:r>
          <a:endParaRPr lang="ko-KR" altLang="en-US" sz="14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35528B8-151E-4921-82DC-E3E2E8B0639A}" type="parTrans" cxnId="{D62B2D1B-9BAE-4E54-AA87-040E6289BE74}">
      <dgm:prSet/>
      <dgm:spPr/>
      <dgm:t>
        <a:bodyPr/>
        <a:lstStyle/>
        <a:p>
          <a:pPr latinLnBrk="1"/>
          <a:endParaRPr lang="ko-KR" altLang="en-US"/>
        </a:p>
      </dgm:t>
    </dgm:pt>
    <dgm:pt modelId="{821B8359-D0C5-4465-844A-3D0D013FAE46}" type="sibTrans" cxnId="{D62B2D1B-9BAE-4E54-AA87-040E6289BE74}">
      <dgm:prSet/>
      <dgm:spPr/>
      <dgm:t>
        <a:bodyPr/>
        <a:lstStyle/>
        <a:p>
          <a:pPr latinLnBrk="1"/>
          <a:endParaRPr lang="ko-KR" altLang="en-US"/>
        </a:p>
      </dgm:t>
    </dgm:pt>
    <dgm:pt modelId="{14476971-33A7-4F21-BA19-05A486714BA1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2005</a:t>
          </a: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년 </a:t>
          </a:r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‘</a:t>
          </a:r>
          <a:r>
            <a:rPr lang="en-US" altLang="ko-KR" sz="140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BitKeeper</a:t>
          </a:r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’ </a:t>
          </a: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유료 전환</a:t>
          </a:r>
          <a:endParaRPr lang="ko-KR" altLang="en-US" sz="14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21AC17D-AB51-49A9-92A2-C6089F9C8F5B}" type="parTrans" cxnId="{12853253-C1DF-482F-A1CA-5FAE074F1050}">
      <dgm:prSet/>
      <dgm:spPr/>
      <dgm:t>
        <a:bodyPr/>
        <a:lstStyle/>
        <a:p>
          <a:pPr latinLnBrk="1"/>
          <a:endParaRPr lang="ko-KR" altLang="en-US"/>
        </a:p>
      </dgm:t>
    </dgm:pt>
    <dgm:pt modelId="{A406743C-A494-4735-A89B-2F1167ADAB72}" type="sibTrans" cxnId="{12853253-C1DF-482F-A1CA-5FAE074F1050}">
      <dgm:prSet/>
      <dgm:spPr/>
      <dgm:t>
        <a:bodyPr/>
        <a:lstStyle/>
        <a:p>
          <a:pPr latinLnBrk="1"/>
          <a:endParaRPr lang="ko-KR" altLang="en-US"/>
        </a:p>
      </dgm:t>
    </dgm:pt>
    <dgm:pt modelId="{8F0557A3-E5A0-432F-B776-919C3F338972}">
      <dgm:prSet phldrT="[텍스트]" custT="1"/>
      <dgm:spPr/>
      <dgm:t>
        <a:bodyPr/>
        <a:lstStyle/>
        <a:p>
          <a:pPr latinLnBrk="1"/>
          <a:r>
            <a:rPr lang="ko-KR" altLang="en-US" sz="1400" b="1" i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리눅스</a:t>
          </a:r>
          <a:r>
            <a:rPr lang="ko-KR" altLang="en-US" sz="1400" b="1" i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 개발 커뮤니티</a:t>
          </a:r>
          <a:endParaRPr lang="en-US" altLang="ko-KR" sz="1400" b="1" i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400" b="1" i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sz="1400" b="1" i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창시자 </a:t>
          </a:r>
          <a:r>
            <a:rPr lang="en-US" altLang="ko-KR" sz="1400" b="1" i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/>
          </a:r>
          <a:br>
            <a:rPr lang="en-US" altLang="ko-KR" sz="1400" b="1" i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sz="1400" b="1" i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Linus Torvalds)</a:t>
          </a:r>
          <a:r>
            <a:rPr lang="ko-KR" altLang="en-US" sz="1400" b="1" i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가</a:t>
          </a:r>
          <a:endParaRPr lang="en-US" altLang="ko-KR" sz="1400" b="1" i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ko-KR" altLang="en-US" sz="1400" b="1" i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 자체 도구를 개발</a:t>
          </a:r>
          <a:endParaRPr lang="ko-KR" altLang="en-US" sz="14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64DC383-162B-4F4C-AF3A-73DF5985426A}" type="parTrans" cxnId="{1D2A7294-D383-4482-B3A9-463042AE2F10}">
      <dgm:prSet/>
      <dgm:spPr/>
      <dgm:t>
        <a:bodyPr/>
        <a:lstStyle/>
        <a:p>
          <a:pPr latinLnBrk="1"/>
          <a:endParaRPr lang="ko-KR" altLang="en-US"/>
        </a:p>
      </dgm:t>
    </dgm:pt>
    <dgm:pt modelId="{39A3E7B3-70A7-43C0-ADD9-CF41FF3C6CA3}" type="sibTrans" cxnId="{1D2A7294-D383-4482-B3A9-463042AE2F10}">
      <dgm:prSet/>
      <dgm:spPr/>
      <dgm:t>
        <a:bodyPr/>
        <a:lstStyle/>
        <a:p>
          <a:pPr latinLnBrk="1"/>
          <a:endParaRPr lang="ko-KR" altLang="en-US"/>
        </a:p>
      </dgm:t>
    </dgm:pt>
    <dgm:pt modelId="{2CD49478-866E-4404-A791-51B20A8A6A61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빠른 속도</a:t>
          </a:r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/>
          </a:r>
          <a:b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단순한 구조</a:t>
          </a:r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/>
          </a:r>
          <a:b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비 선형적인 개발</a:t>
          </a:r>
          <a: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/>
          </a:r>
          <a:br>
            <a: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완벽한 분산</a:t>
          </a:r>
          <a:endParaRPr lang="ko-KR" altLang="en-US" sz="14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3EF074F-0178-448B-A103-2DFF1FE9EB3E}" type="parTrans" cxnId="{13A8CB0B-893C-4C15-9092-CE0FFDFCCE8F}">
      <dgm:prSet/>
      <dgm:spPr/>
      <dgm:t>
        <a:bodyPr/>
        <a:lstStyle/>
        <a:p>
          <a:pPr latinLnBrk="1"/>
          <a:endParaRPr lang="ko-KR" altLang="en-US"/>
        </a:p>
      </dgm:t>
    </dgm:pt>
    <dgm:pt modelId="{688B8800-5E00-4298-8783-FAA4FAAEAEF9}" type="sibTrans" cxnId="{13A8CB0B-893C-4C15-9092-CE0FFDFCCE8F}">
      <dgm:prSet/>
      <dgm:spPr/>
      <dgm:t>
        <a:bodyPr/>
        <a:lstStyle/>
        <a:p>
          <a:pPr latinLnBrk="1"/>
          <a:endParaRPr lang="ko-KR" altLang="en-US"/>
        </a:p>
      </dgm:t>
    </dgm:pt>
    <dgm:pt modelId="{17EC82C2-A835-4ED2-A5E4-E1FB9F9B24F0}" type="pres">
      <dgm:prSet presAssocID="{DA0D53E5-6F59-482A-AB8C-904AD7E77C8B}" presName="CompostProcess" presStyleCnt="0">
        <dgm:presLayoutVars>
          <dgm:dir/>
          <dgm:resizeHandles val="exact"/>
        </dgm:presLayoutVars>
      </dgm:prSet>
      <dgm:spPr/>
    </dgm:pt>
    <dgm:pt modelId="{10BD1A50-0687-442A-ADEF-258C81496FCE}" type="pres">
      <dgm:prSet presAssocID="{DA0D53E5-6F59-482A-AB8C-904AD7E77C8B}" presName="arrow" presStyleLbl="bgShp" presStyleIdx="0" presStyleCnt="1" custScaleX="117647" custLinFactNeighborX="25586" custLinFactNeighborY="-3973"/>
      <dgm:spPr/>
    </dgm:pt>
    <dgm:pt modelId="{5DCEB9E0-05B9-43D5-8F3C-D633F93299D6}" type="pres">
      <dgm:prSet presAssocID="{DA0D53E5-6F59-482A-AB8C-904AD7E77C8B}" presName="linearProcess" presStyleCnt="0"/>
      <dgm:spPr/>
    </dgm:pt>
    <dgm:pt modelId="{C61FB757-F98C-4046-979C-9AAED89171B8}" type="pres">
      <dgm:prSet presAssocID="{730A14D8-847D-42F0-BECE-878E877990BF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76216F-67D2-4936-BEA1-966E9891FAC3}" type="pres">
      <dgm:prSet presAssocID="{821B8359-D0C5-4465-844A-3D0D013FAE46}" presName="sibTrans" presStyleCnt="0"/>
      <dgm:spPr/>
    </dgm:pt>
    <dgm:pt modelId="{26245EA6-0A8F-4BB5-A479-5CC3CEA35628}" type="pres">
      <dgm:prSet presAssocID="{14476971-33A7-4F21-BA19-05A486714BA1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5D7D99-765B-4ACE-B7E1-49AA3916B463}" type="pres">
      <dgm:prSet presAssocID="{A406743C-A494-4735-A89B-2F1167ADAB72}" presName="sibTrans" presStyleCnt="0"/>
      <dgm:spPr/>
    </dgm:pt>
    <dgm:pt modelId="{3B5FDBBD-BBA9-499D-B4C8-6BF5492A7D21}" type="pres">
      <dgm:prSet presAssocID="{8F0557A3-E5A0-432F-B776-919C3F338972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273F24-090F-494A-8706-26975E2EAAD7}" type="pres">
      <dgm:prSet presAssocID="{39A3E7B3-70A7-43C0-ADD9-CF41FF3C6CA3}" presName="sibTrans" presStyleCnt="0"/>
      <dgm:spPr/>
    </dgm:pt>
    <dgm:pt modelId="{807BF374-FF3A-419A-A064-CD5B2128ADA6}" type="pres">
      <dgm:prSet presAssocID="{2CD49478-866E-4404-A791-51B20A8A6A61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400846D-63F3-495D-8136-ADB6F85608B9}" type="presOf" srcId="{730A14D8-847D-42F0-BECE-878E877990BF}" destId="{C61FB757-F98C-4046-979C-9AAED89171B8}" srcOrd="0" destOrd="0" presId="urn:microsoft.com/office/officeart/2005/8/layout/hProcess9"/>
    <dgm:cxn modelId="{D488449B-EFFC-4587-BC8C-26FFD8A9171D}" type="presOf" srcId="{8F0557A3-E5A0-432F-B776-919C3F338972}" destId="{3B5FDBBD-BBA9-499D-B4C8-6BF5492A7D21}" srcOrd="0" destOrd="0" presId="urn:microsoft.com/office/officeart/2005/8/layout/hProcess9"/>
    <dgm:cxn modelId="{50AC485D-FCDD-4944-B45C-9797ED325766}" type="presOf" srcId="{DA0D53E5-6F59-482A-AB8C-904AD7E77C8B}" destId="{17EC82C2-A835-4ED2-A5E4-E1FB9F9B24F0}" srcOrd="0" destOrd="0" presId="urn:microsoft.com/office/officeart/2005/8/layout/hProcess9"/>
    <dgm:cxn modelId="{12853253-C1DF-482F-A1CA-5FAE074F1050}" srcId="{DA0D53E5-6F59-482A-AB8C-904AD7E77C8B}" destId="{14476971-33A7-4F21-BA19-05A486714BA1}" srcOrd="1" destOrd="0" parTransId="{821AC17D-AB51-49A9-92A2-C6089F9C8F5B}" sibTransId="{A406743C-A494-4735-A89B-2F1167ADAB72}"/>
    <dgm:cxn modelId="{13A8CB0B-893C-4C15-9092-CE0FFDFCCE8F}" srcId="{DA0D53E5-6F59-482A-AB8C-904AD7E77C8B}" destId="{2CD49478-866E-4404-A791-51B20A8A6A61}" srcOrd="3" destOrd="0" parTransId="{D3EF074F-0178-448B-A103-2DFF1FE9EB3E}" sibTransId="{688B8800-5E00-4298-8783-FAA4FAAEAEF9}"/>
    <dgm:cxn modelId="{66FCE1A3-6BA7-4BB5-A723-4DDE5D7D747F}" type="presOf" srcId="{14476971-33A7-4F21-BA19-05A486714BA1}" destId="{26245EA6-0A8F-4BB5-A479-5CC3CEA35628}" srcOrd="0" destOrd="0" presId="urn:microsoft.com/office/officeart/2005/8/layout/hProcess9"/>
    <dgm:cxn modelId="{1D2A7294-D383-4482-B3A9-463042AE2F10}" srcId="{DA0D53E5-6F59-482A-AB8C-904AD7E77C8B}" destId="{8F0557A3-E5A0-432F-B776-919C3F338972}" srcOrd="2" destOrd="0" parTransId="{964DC383-162B-4F4C-AF3A-73DF5985426A}" sibTransId="{39A3E7B3-70A7-43C0-ADD9-CF41FF3C6CA3}"/>
    <dgm:cxn modelId="{835131CD-7DDA-4A59-B089-A1DF2743E351}" type="presOf" srcId="{2CD49478-866E-4404-A791-51B20A8A6A61}" destId="{807BF374-FF3A-419A-A064-CD5B2128ADA6}" srcOrd="0" destOrd="0" presId="urn:microsoft.com/office/officeart/2005/8/layout/hProcess9"/>
    <dgm:cxn modelId="{D62B2D1B-9BAE-4E54-AA87-040E6289BE74}" srcId="{DA0D53E5-6F59-482A-AB8C-904AD7E77C8B}" destId="{730A14D8-847D-42F0-BECE-878E877990BF}" srcOrd="0" destOrd="0" parTransId="{935528B8-151E-4921-82DC-E3E2E8B0639A}" sibTransId="{821B8359-D0C5-4465-844A-3D0D013FAE46}"/>
    <dgm:cxn modelId="{ED91BE85-C4EB-42C1-8D52-26BF10BE4DE6}" type="presParOf" srcId="{17EC82C2-A835-4ED2-A5E4-E1FB9F9B24F0}" destId="{10BD1A50-0687-442A-ADEF-258C81496FCE}" srcOrd="0" destOrd="0" presId="urn:microsoft.com/office/officeart/2005/8/layout/hProcess9"/>
    <dgm:cxn modelId="{2B4BAE32-5C18-4373-8C0B-718E9B1D007E}" type="presParOf" srcId="{17EC82C2-A835-4ED2-A5E4-E1FB9F9B24F0}" destId="{5DCEB9E0-05B9-43D5-8F3C-D633F93299D6}" srcOrd="1" destOrd="0" presId="urn:microsoft.com/office/officeart/2005/8/layout/hProcess9"/>
    <dgm:cxn modelId="{953E43C5-D5F5-49F2-9356-C1939B042245}" type="presParOf" srcId="{5DCEB9E0-05B9-43D5-8F3C-D633F93299D6}" destId="{C61FB757-F98C-4046-979C-9AAED89171B8}" srcOrd="0" destOrd="0" presId="urn:microsoft.com/office/officeart/2005/8/layout/hProcess9"/>
    <dgm:cxn modelId="{7AEE0F75-26BD-4A9F-9A83-22E31234C7ED}" type="presParOf" srcId="{5DCEB9E0-05B9-43D5-8F3C-D633F93299D6}" destId="{D476216F-67D2-4936-BEA1-966E9891FAC3}" srcOrd="1" destOrd="0" presId="urn:microsoft.com/office/officeart/2005/8/layout/hProcess9"/>
    <dgm:cxn modelId="{37290787-9D0B-4610-A9B8-2E57584B2EB3}" type="presParOf" srcId="{5DCEB9E0-05B9-43D5-8F3C-D633F93299D6}" destId="{26245EA6-0A8F-4BB5-A479-5CC3CEA35628}" srcOrd="2" destOrd="0" presId="urn:microsoft.com/office/officeart/2005/8/layout/hProcess9"/>
    <dgm:cxn modelId="{B3FB76C1-3C2A-4C82-A94D-3DF0C46912F6}" type="presParOf" srcId="{5DCEB9E0-05B9-43D5-8F3C-D633F93299D6}" destId="{FC5D7D99-765B-4ACE-B7E1-49AA3916B463}" srcOrd="3" destOrd="0" presId="urn:microsoft.com/office/officeart/2005/8/layout/hProcess9"/>
    <dgm:cxn modelId="{BA4C6FF9-7E67-4384-A3B9-3C8AB4C921E3}" type="presParOf" srcId="{5DCEB9E0-05B9-43D5-8F3C-D633F93299D6}" destId="{3B5FDBBD-BBA9-499D-B4C8-6BF5492A7D21}" srcOrd="4" destOrd="0" presId="urn:microsoft.com/office/officeart/2005/8/layout/hProcess9"/>
    <dgm:cxn modelId="{1BC1E718-80AF-45AE-8576-3AD10B020BCA}" type="presParOf" srcId="{5DCEB9E0-05B9-43D5-8F3C-D633F93299D6}" destId="{A8273F24-090F-494A-8706-26975E2EAAD7}" srcOrd="5" destOrd="0" presId="urn:microsoft.com/office/officeart/2005/8/layout/hProcess9"/>
    <dgm:cxn modelId="{F5CCE712-87C7-44D4-985B-8EE8C0ECB58A}" type="presParOf" srcId="{5DCEB9E0-05B9-43D5-8F3C-D633F93299D6}" destId="{807BF374-FF3A-419A-A064-CD5B2128ADA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D1A50-0687-442A-ADEF-258C81496FCE}">
      <dsp:nvSpPr>
        <dsp:cNvPr id="0" name=""/>
        <dsp:cNvSpPr/>
      </dsp:nvSpPr>
      <dsp:spPr>
        <a:xfrm>
          <a:off x="4" y="0"/>
          <a:ext cx="8640955" cy="440266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FB757-F98C-4046-979C-9AAED89171B8}">
      <dsp:nvSpPr>
        <dsp:cNvPr id="0" name=""/>
        <dsp:cNvSpPr/>
      </dsp:nvSpPr>
      <dsp:spPr>
        <a:xfrm>
          <a:off x="2953" y="1320800"/>
          <a:ext cx="1918900" cy="17610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2002</a:t>
          </a: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년 </a:t>
          </a:r>
          <a:r>
            <a:rPr lang="ko-KR" altLang="en-US" sz="1400" kern="120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리눅스</a:t>
          </a: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 </a:t>
          </a:r>
          <a:r>
            <a:rPr lang="ko-KR" altLang="en-US" sz="1400" kern="120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커널이</a:t>
          </a: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 </a:t>
          </a:r>
          <a:endParaRPr lang="en-US" altLang="ko-KR" sz="1400" kern="120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‘</a:t>
          </a:r>
          <a:r>
            <a:rPr lang="en-US" altLang="ko-KR" sz="1400" kern="120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BitKeeper</a:t>
          </a: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’</a:t>
          </a: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라는 </a:t>
          </a:r>
          <a:endParaRPr lang="en-US" altLang="ko-KR" sz="1400" kern="120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상용 </a:t>
          </a: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DVCS</a:t>
          </a: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를 사용하기 시작함</a:t>
          </a:r>
          <a:endParaRPr lang="ko-KR" altLang="en-US" sz="1400" kern="12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88921" y="1406768"/>
        <a:ext cx="1746964" cy="1589130"/>
      </dsp:txXfrm>
    </dsp:sp>
    <dsp:sp modelId="{26245EA6-0A8F-4BB5-A479-5CC3CEA35628}">
      <dsp:nvSpPr>
        <dsp:cNvPr id="0" name=""/>
        <dsp:cNvSpPr/>
      </dsp:nvSpPr>
      <dsp:spPr>
        <a:xfrm>
          <a:off x="2241670" y="1320800"/>
          <a:ext cx="1918900" cy="17610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2005</a:t>
          </a: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년 </a:t>
          </a: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‘</a:t>
          </a:r>
          <a:r>
            <a:rPr lang="en-US" altLang="ko-KR" sz="1400" kern="120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BitKeeper</a:t>
          </a: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’ </a:t>
          </a: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유료 전환</a:t>
          </a:r>
          <a:endParaRPr lang="ko-KR" altLang="en-US" sz="1400" kern="12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327638" y="1406768"/>
        <a:ext cx="1746964" cy="1589130"/>
      </dsp:txXfrm>
    </dsp:sp>
    <dsp:sp modelId="{3B5FDBBD-BBA9-499D-B4C8-6BF5492A7D21}">
      <dsp:nvSpPr>
        <dsp:cNvPr id="0" name=""/>
        <dsp:cNvSpPr/>
      </dsp:nvSpPr>
      <dsp:spPr>
        <a:xfrm>
          <a:off x="4480388" y="1320800"/>
          <a:ext cx="1918900" cy="17610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i="0" kern="120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리눅스</a:t>
          </a:r>
          <a:r>
            <a:rPr lang="ko-KR" altLang="en-US" sz="1400" b="1" i="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 개발 커뮤니티</a:t>
          </a:r>
          <a:endParaRPr lang="en-US" altLang="ko-KR" sz="1400" b="1" i="0" kern="120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i="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sz="1400" b="1" i="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창시자 </a:t>
          </a:r>
          <a:r>
            <a:rPr lang="en-US" altLang="ko-KR" sz="1400" b="1" i="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/>
          </a:r>
          <a:br>
            <a:rPr lang="en-US" altLang="ko-KR" sz="1400" b="1" i="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sz="1400" b="1" i="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Linus Torvalds)</a:t>
          </a:r>
          <a:r>
            <a:rPr lang="ko-KR" altLang="en-US" sz="1400" b="1" i="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가</a:t>
          </a:r>
          <a:endParaRPr lang="en-US" altLang="ko-KR" sz="1400" b="1" i="0" kern="120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i="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 자체 도구를 개발</a:t>
          </a:r>
          <a:endParaRPr lang="ko-KR" altLang="en-US" sz="1400" kern="12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4566356" y="1406768"/>
        <a:ext cx="1746964" cy="1589130"/>
      </dsp:txXfrm>
    </dsp:sp>
    <dsp:sp modelId="{807BF374-FF3A-419A-A064-CD5B2128ADA6}">
      <dsp:nvSpPr>
        <dsp:cNvPr id="0" name=""/>
        <dsp:cNvSpPr/>
      </dsp:nvSpPr>
      <dsp:spPr>
        <a:xfrm>
          <a:off x="6719105" y="1320800"/>
          <a:ext cx="1918900" cy="17610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빠른 속도</a:t>
          </a: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/>
          </a:r>
          <a:b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단순한 구조</a:t>
          </a: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/>
          </a:r>
          <a:b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비 선형적인 개발</a:t>
          </a:r>
          <a: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/>
          </a:r>
          <a:br>
            <a:rPr lang="en-US" altLang="ko-KR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1400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완벽한 분산</a:t>
          </a:r>
          <a:endParaRPr lang="ko-KR" altLang="en-US" sz="1400" kern="12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805073" y="1406768"/>
        <a:ext cx="1746964" cy="1589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700" cy="49530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33813" y="0"/>
            <a:ext cx="2933700" cy="49530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33813" y="9409113"/>
            <a:ext cx="2933700" cy="49530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700" cy="49530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3813" y="0"/>
            <a:ext cx="2933700" cy="49530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5" rIns="91430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275" y="4705350"/>
            <a:ext cx="5416550" cy="4457700"/>
          </a:xfrm>
          <a:prstGeom prst="rect">
            <a:avLst/>
          </a:prstGeom>
        </p:spPr>
        <p:txBody>
          <a:bodyPr vert="horz" lIns="91430" tIns="45715" rIns="91430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33700" cy="49530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3813" y="9409113"/>
            <a:ext cx="2933700" cy="49530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0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0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03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03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48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03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03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03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03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55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2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41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165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83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Visual Studio Live! Las Vegas 2011MGB 2003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 smtClean="0"/>
              <a:t>This presentation is for informational purposes only. Microsoft makes no warranties, express or implied, in this summary.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30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Visual Studio Live! Las Vegas 2011MGB 2003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 smtClean="0"/>
              <a:t>This presentation is for informational purposes only. Microsoft makes no warranties, express or implied, in this summary.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3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43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270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84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64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64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64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Visual Studio Live! Las Vegas 2011MGB 2003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 smtClean="0"/>
              <a:t>This presentation is for informational purposes only. Microsoft makes no warranties, express or implied, in this summary.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3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480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Visual Studio Live! Las Vegas 2011MGB 2003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 smtClean="0"/>
              <a:t>This presentation is for informational purposes only. Microsoft makes no warranties, express or implied, in this summary.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30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Visual Studio Live! Las Vegas 2011MGB 2003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 smtClean="0"/>
              <a:t>This presentation is for informational purposes only. Microsoft makes no warranties, express or implied, in this summary.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30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179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46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03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76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760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76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60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480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79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2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07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07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242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4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89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48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48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7B6CF-1DD0-AD4B-BCD8-6F5E94C5690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0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Cover-Empty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pic>
        <p:nvPicPr>
          <p:cNvPr id="15" name="Picture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967" y="247650"/>
            <a:ext cx="1280075" cy="225537"/>
          </a:xfrm>
          <a:prstGeom prst="rect">
            <a:avLst/>
          </a:prstGeom>
        </p:spPr>
      </p:pic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prstClr val="black"/>
                </a:solidFill>
              </a:rPr>
              <a:t>Copyright © </a:t>
            </a:r>
            <a:r>
              <a:rPr lang="en-US" altLang="ko-KR" sz="600" dirty="0" smtClean="0">
                <a:solidFill>
                  <a:prstClr val="black"/>
                </a:solidFill>
              </a:rPr>
              <a:t>2014 </a:t>
            </a:r>
            <a:r>
              <a:rPr lang="en-US" altLang="ko-KR" sz="600" dirty="0">
                <a:solidFill>
                  <a:prstClr val="black"/>
                </a:solidFill>
              </a:rPr>
              <a:t>Samsung SDS Co., Ltd. All rights reserved   |  Confidential </a:t>
            </a:r>
          </a:p>
        </p:txBody>
      </p:sp>
      <p:pic>
        <p:nvPicPr>
          <p:cNvPr id="14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58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906000" cy="6211846"/>
          </a:xfrm>
          <a:prstGeom prst="rect">
            <a:avLst/>
          </a:prstGeom>
          <a:solidFill>
            <a:srgbClr val="009CE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ywpaul.shin\Desktop\CI png\slogan-png.png"/>
          <p:cNvPicPr>
            <a:picLocks noChangeAspect="1" noChangeArrowheads="1"/>
          </p:cNvPicPr>
          <p:nvPr userDrawn="1"/>
        </p:nvPicPr>
        <p:blipFill>
          <a:blip r:embed="rId2" cstate="print"/>
          <a:srcRect l="48206" r="-1339" b="59511"/>
          <a:stretch>
            <a:fillRect/>
          </a:stretch>
        </p:blipFill>
        <p:spPr bwMode="auto">
          <a:xfrm>
            <a:off x="569607" y="162513"/>
            <a:ext cx="1512168" cy="3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schemeClr val="bg1"/>
                </a:solidFill>
              </a:rPr>
              <a:t>Copyright © </a:t>
            </a:r>
            <a:r>
              <a:rPr lang="en-US" altLang="ko-KR" sz="600" dirty="0" smtClean="0">
                <a:solidFill>
                  <a:schemeClr val="bg1"/>
                </a:solidFill>
              </a:rPr>
              <a:t>2015 </a:t>
            </a:r>
            <a:r>
              <a:rPr lang="en-US" altLang="ko-KR" sz="600" dirty="0">
                <a:solidFill>
                  <a:schemeClr val="bg1"/>
                </a:solidFill>
              </a:rPr>
              <a:t>Samsung SDS Co., Ltd. All rights reserved   |  Confidential </a:t>
            </a:r>
          </a:p>
        </p:txBody>
      </p:sp>
      <p:pic>
        <p:nvPicPr>
          <p:cNvPr id="2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0"/>
            <a:ext cx="9906000" cy="68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6536" y="798612"/>
            <a:ext cx="5760640" cy="4525963"/>
          </a:xfrm>
        </p:spPr>
        <p:txBody>
          <a:bodyPr>
            <a:normAutofit/>
          </a:bodyPr>
          <a:lstStyle>
            <a:lvl1pPr marL="400050" indent="-400050">
              <a:lnSpc>
                <a:spcPct val="120000"/>
              </a:lnSpc>
              <a:buFont typeface="+mj-lt"/>
              <a:buAutoNum type="romanUcPeriod"/>
              <a:defRPr sz="1800" b="1">
                <a:solidFill>
                  <a:srgbClr val="00B0F0"/>
                </a:solidFill>
              </a:defRPr>
            </a:lvl1pPr>
            <a:lvl2pPr>
              <a:defRPr sz="1800" b="1">
                <a:solidFill>
                  <a:srgbClr val="00B0F0"/>
                </a:solidFill>
              </a:defRPr>
            </a:lvl2pPr>
            <a:lvl3pPr>
              <a:defRPr sz="1800" b="1">
                <a:solidFill>
                  <a:srgbClr val="00B0F0"/>
                </a:solidFill>
              </a:defRPr>
            </a:lvl3pPr>
            <a:lvl4pPr>
              <a:defRPr sz="1800" b="1">
                <a:solidFill>
                  <a:srgbClr val="00B0F0"/>
                </a:solidFill>
              </a:defRPr>
            </a:lvl4pPr>
            <a:lvl5pPr>
              <a:defRPr sz="1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6824603" y="908720"/>
            <a:ext cx="2187634" cy="1958589"/>
            <a:chOff x="6824603" y="908720"/>
            <a:chExt cx="2187634" cy="1958589"/>
          </a:xfrm>
        </p:grpSpPr>
        <p:grpSp>
          <p:nvGrpSpPr>
            <p:cNvPr id="18" name="그룹 17"/>
            <p:cNvGrpSpPr/>
            <p:nvPr/>
          </p:nvGrpSpPr>
          <p:grpSpPr>
            <a:xfrm>
              <a:off x="6825208" y="908720"/>
              <a:ext cx="2187029" cy="230399"/>
              <a:chOff x="7185248" y="1123952"/>
              <a:chExt cx="2187029" cy="230399"/>
            </a:xfrm>
          </p:grpSpPr>
          <p:sp>
            <p:nvSpPr>
              <p:cNvPr id="23" name="직사각형 22"/>
              <p:cNvSpPr/>
              <p:nvPr/>
            </p:nvSpPr>
            <p:spPr bwMode="auto">
              <a:xfrm rot="5400000">
                <a:off x="8215185" y="94758"/>
                <a:ext cx="126881" cy="2185270"/>
              </a:xfrm>
              <a:prstGeom prst="rect">
                <a:avLst/>
              </a:prstGeom>
              <a:solidFill>
                <a:srgbClr val="009CE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 bwMode="auto">
              <a:xfrm rot="5400000">
                <a:off x="7139787" y="1178937"/>
                <a:ext cx="220874" cy="129951"/>
              </a:xfrm>
              <a:prstGeom prst="rect">
                <a:avLst/>
              </a:prstGeom>
              <a:solidFill>
                <a:srgbClr val="009CE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 bwMode="auto">
              <a:xfrm rot="5400000">
                <a:off x="9196865" y="1178938"/>
                <a:ext cx="220874" cy="129951"/>
              </a:xfrm>
              <a:prstGeom prst="rect">
                <a:avLst/>
              </a:prstGeom>
              <a:solidFill>
                <a:srgbClr val="009CE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824603" y="2636912"/>
              <a:ext cx="2186617" cy="230397"/>
              <a:chOff x="7184643" y="2780929"/>
              <a:chExt cx="2186617" cy="230397"/>
            </a:xfrm>
          </p:grpSpPr>
          <p:sp>
            <p:nvSpPr>
              <p:cNvPr id="20" name="직사각형 19"/>
              <p:cNvSpPr/>
              <p:nvPr/>
            </p:nvSpPr>
            <p:spPr bwMode="auto">
              <a:xfrm rot="16200000">
                <a:off x="8214443" y="1855251"/>
                <a:ext cx="126881" cy="2185270"/>
              </a:xfrm>
              <a:prstGeom prst="rect">
                <a:avLst/>
              </a:prstGeom>
              <a:solidFill>
                <a:srgbClr val="009CE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 bwMode="auto">
              <a:xfrm rot="16200000">
                <a:off x="9195848" y="2826391"/>
                <a:ext cx="220874" cy="129951"/>
              </a:xfrm>
              <a:prstGeom prst="rect">
                <a:avLst/>
              </a:prstGeom>
              <a:solidFill>
                <a:srgbClr val="009CE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 bwMode="auto">
              <a:xfrm rot="16200000">
                <a:off x="7139182" y="2826390"/>
                <a:ext cx="220874" cy="129951"/>
              </a:xfrm>
              <a:prstGeom prst="rect">
                <a:avLst/>
              </a:prstGeom>
              <a:solidFill>
                <a:srgbClr val="009CE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endParaRPr>
              </a:p>
            </p:txBody>
          </p:sp>
        </p:grpSp>
      </p:grpSp>
      <p:sp>
        <p:nvSpPr>
          <p:cNvPr id="26" name="TextBox 25"/>
          <p:cNvSpPr txBox="1"/>
          <p:nvPr userDrawn="1"/>
        </p:nvSpPr>
        <p:spPr>
          <a:xfrm>
            <a:off x="6969224" y="1675837"/>
            <a:ext cx="190821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3600" b="1" dirty="0" smtClean="0">
                <a:solidFill>
                  <a:srgbClr val="009CE1"/>
                </a:solidFill>
              </a:rPr>
              <a:t>Agenda</a:t>
            </a:r>
            <a:endParaRPr lang="ko-KR" altLang="en-US" sz="3600" b="1" dirty="0" err="1" smtClean="0">
              <a:solidFill>
                <a:srgbClr val="009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3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8500" y="861393"/>
            <a:ext cx="8787113" cy="76740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4530" y="205737"/>
            <a:ext cx="8214894" cy="469925"/>
          </a:xfrm>
        </p:spPr>
        <p:txBody>
          <a:bodyPr wrap="none" lIns="0" anchor="ctr" anchorCtr="0">
            <a:noAutofit/>
          </a:bodyPr>
          <a:lstStyle>
            <a:lvl1pPr algn="l">
              <a:defRPr sz="2000" b="1" cap="none"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3" name="Freeform 38"/>
          <p:cNvSpPr/>
          <p:nvPr/>
        </p:nvSpPr>
        <p:spPr>
          <a:xfrm rot="16200000">
            <a:off x="74484" y="386700"/>
            <a:ext cx="576000" cy="1080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38"/>
          <p:cNvSpPr/>
          <p:nvPr/>
        </p:nvSpPr>
        <p:spPr>
          <a:xfrm rot="5400000" flipH="1">
            <a:off x="9255516" y="386699"/>
            <a:ext cx="576000" cy="1080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Text Box 9"/>
          <p:cNvSpPr txBox="1">
            <a:spLocks noChangeArrowheads="1"/>
          </p:cNvSpPr>
          <p:nvPr userDrawn="1"/>
        </p:nvSpPr>
        <p:spPr bwMode="auto">
          <a:xfrm>
            <a:off x="5241032" y="6657945"/>
            <a:ext cx="360040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spAutoFit/>
          </a:bodyPr>
          <a:lstStyle/>
          <a:p>
            <a:pPr algn="r" eaLnBrk="0" latinLnBrk="0" hangingPunct="0"/>
            <a:r>
              <a:rPr lang="en-US" altLang="ko-KR" sz="700" dirty="0" smtClean="0">
                <a:solidFill>
                  <a:prstClr val="black"/>
                </a:solidFill>
              </a:rPr>
              <a:t>Copyright </a:t>
            </a:r>
            <a:r>
              <a:rPr lang="en-US" altLang="ko-KR" sz="700" dirty="0">
                <a:solidFill>
                  <a:prstClr val="black"/>
                </a:solidFill>
              </a:rPr>
              <a:t>© </a:t>
            </a:r>
            <a:r>
              <a:rPr lang="en-US" altLang="ko-KR" sz="700" dirty="0" smtClean="0">
                <a:solidFill>
                  <a:prstClr val="black"/>
                </a:solidFill>
              </a:rPr>
              <a:t>2015 </a:t>
            </a:r>
            <a:r>
              <a:rPr lang="en-US" altLang="ko-KR" sz="700" b="1" dirty="0">
                <a:solidFill>
                  <a:prstClr val="black"/>
                </a:solidFill>
              </a:rPr>
              <a:t>Samsung</a:t>
            </a:r>
            <a:r>
              <a:rPr lang="en-US" altLang="ko-KR" sz="700" dirty="0">
                <a:solidFill>
                  <a:prstClr val="black"/>
                </a:solidFill>
              </a:rPr>
              <a:t> </a:t>
            </a:r>
            <a:r>
              <a:rPr lang="en-US" altLang="ko-KR" sz="700" b="1" dirty="0" smtClean="0">
                <a:solidFill>
                  <a:prstClr val="black"/>
                </a:solidFill>
              </a:rPr>
              <a:t>SDS</a:t>
            </a:r>
            <a:r>
              <a:rPr lang="en-US" altLang="ko-KR" sz="700" b="0" baseline="0" dirty="0">
                <a:solidFill>
                  <a:prstClr val="black"/>
                </a:solidFill>
              </a:rPr>
              <a:t> </a:t>
            </a:r>
            <a:r>
              <a:rPr lang="en-US" altLang="ko-KR" sz="700" b="0" baseline="0" dirty="0" smtClean="0">
                <a:solidFill>
                  <a:prstClr val="black"/>
                </a:solidFill>
              </a:rPr>
              <a:t> </a:t>
            </a:r>
            <a:r>
              <a:rPr lang="en-US" altLang="ko-KR" sz="700" dirty="0" smtClean="0">
                <a:solidFill>
                  <a:prstClr val="black"/>
                </a:solidFill>
              </a:rPr>
              <a:t>All </a:t>
            </a:r>
            <a:r>
              <a:rPr lang="en-US" altLang="ko-KR" sz="700" dirty="0">
                <a:solidFill>
                  <a:prstClr val="black"/>
                </a:solidFill>
              </a:rPr>
              <a:t>rights reserved   |  </a:t>
            </a:r>
            <a:r>
              <a:rPr lang="en-US" altLang="ko-KR" sz="700" dirty="0" smtClean="0">
                <a:solidFill>
                  <a:prstClr val="black"/>
                </a:solidFill>
              </a:rPr>
              <a:t>Confidential </a:t>
            </a:r>
            <a:endParaRPr lang="en-US" altLang="ko-KR" sz="700" dirty="0">
              <a:solidFill>
                <a:prstClr val="black"/>
              </a:solidFill>
            </a:endParaRPr>
          </a:p>
        </p:txBody>
      </p:sp>
      <p:sp>
        <p:nvSpPr>
          <p:cNvPr id="29" name="슬라이드 번호 개체 틀 5"/>
          <p:cNvSpPr txBox="1">
            <a:spLocks/>
          </p:cNvSpPr>
          <p:nvPr userDrawn="1"/>
        </p:nvSpPr>
        <p:spPr>
          <a:xfrm>
            <a:off x="9458399" y="6662180"/>
            <a:ext cx="43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F48F6-0499-4B03-AA7D-07684E694064}" type="slidenum">
              <a:rPr lang="ko-KR" altLang="en-US" sz="1000" kern="1200" noProof="0" smtClean="0">
                <a:solidFill>
                  <a:srgbClr val="039BE7"/>
                </a:solidFill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000" kern="1200" noProof="0" dirty="0">
              <a:solidFill>
                <a:srgbClr val="039BE7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3060133" cy="805349"/>
          </a:xfrm>
        </p:spPr>
        <p:txBody>
          <a:bodyPr wrap="square" lIns="0" rIns="0">
            <a:no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570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976510" y="3140968"/>
            <a:ext cx="1544442" cy="272116"/>
          </a:xfrm>
          <a:prstGeom prst="rect">
            <a:avLst/>
          </a:prstGeom>
        </p:spPr>
      </p:pic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3116417" y="3717032"/>
            <a:ext cx="367240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algn="ctr" eaLnBrk="0" hangingPunct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Verdana" pitchFamily="34" charset="0"/>
              </a:rPr>
              <a:t>Copyright ©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Verdana" pitchFamily="34" charset="0"/>
              </a:rPr>
              <a:t>2014  Samsung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Verdana" pitchFamily="34" charset="0"/>
              </a:rPr>
              <a:t>SDS Co., Ltd. All rights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Verdana" pitchFamily="34" charset="0"/>
              </a:rPr>
              <a:t>reserved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pic>
        <p:nvPicPr>
          <p:cNvPr id="13" name="Picture 2" descr="C:\Users\ywpaul.shin\Desktop\CI png New\CI-Eng-Sig-Blue.png"/>
          <p:cNvPicPr>
            <a:picLocks noChangeAspect="1" noChangeArrowheads="1"/>
          </p:cNvPicPr>
          <p:nvPr userDrawn="1"/>
        </p:nvPicPr>
        <p:blipFill>
          <a:blip r:embed="rId3" cstate="print"/>
          <a:srcRect l="34204" r="510" b="46756"/>
          <a:stretch>
            <a:fillRect/>
          </a:stretch>
        </p:blipFill>
        <p:spPr bwMode="auto">
          <a:xfrm>
            <a:off x="4817373" y="3085738"/>
            <a:ext cx="2375065" cy="451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0033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9CE1"/>
          </a:solidFill>
          <a:ln w="127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1600" kern="0" dirty="0">
              <a:solidFill>
                <a:srgbClr val="000000"/>
              </a:solidFill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 userDrawn="1"/>
        </p:nvSpPr>
        <p:spPr bwMode="auto">
          <a:xfrm>
            <a:off x="3116417" y="3717032"/>
            <a:ext cx="367240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algn="ctr" eaLnBrk="0" hangingPunct="0"/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Copyright ©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2014  Samsung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SDS Co., Ltd. All rights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reserved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8" name="Picture 2" descr="C:\Users\ywpaul.shin\Desktop\CI png\slogan-png.png"/>
          <p:cNvPicPr>
            <a:picLocks noChangeAspect="1" noChangeArrowheads="1"/>
          </p:cNvPicPr>
          <p:nvPr userDrawn="1"/>
        </p:nvPicPr>
        <p:blipFill>
          <a:blip r:embed="rId2" cstate="print"/>
          <a:srcRect l="48206" r="-1339" b="59511"/>
          <a:stretch>
            <a:fillRect/>
          </a:stretch>
        </p:blipFill>
        <p:spPr bwMode="auto">
          <a:xfrm>
            <a:off x="2830860" y="3049082"/>
            <a:ext cx="1815179" cy="432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C:\Users\ywpaul.shin\Desktop\CI png New\CI-Eng-Sig-Blue.png"/>
          <p:cNvPicPr>
            <a:picLocks noChangeAspect="1" noChangeArrowheads="1"/>
          </p:cNvPicPr>
          <p:nvPr userDrawn="1"/>
        </p:nvPicPr>
        <p:blipFill>
          <a:blip r:embed="rId3" cstate="print"/>
          <a:srcRect l="34204" r="510" b="46756"/>
          <a:stretch>
            <a:fillRect/>
          </a:stretch>
        </p:blipFill>
        <p:spPr bwMode="auto">
          <a:xfrm>
            <a:off x="4817373" y="3085738"/>
            <a:ext cx="2375065" cy="4514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2240868"/>
            <a:ext cx="9906000" cy="2268252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 dirty="0" smtClean="0">
              <a:solidFill>
                <a:schemeClr val="tx1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0" y="2240868"/>
            <a:ext cx="9906000" cy="2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0" b="1"/>
            </a:lvl1pPr>
          </a:lstStyle>
          <a:p>
            <a:pPr lvl="0"/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079473" y="243837"/>
            <a:ext cx="2340260" cy="342943"/>
          </a:xfrm>
        </p:spPr>
        <p:txBody>
          <a:bodyPr wrap="none" lIns="0" anchor="ctr" anchorCtr="0">
            <a:noAutofit/>
          </a:bodyPr>
          <a:lstStyle>
            <a:lvl1pPr algn="ctr">
              <a:defRPr sz="2000" b="1" cap="none"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</a:t>
            </a:r>
            <a:endParaRPr lang="ko-KR" altLang="en-US" dirty="0"/>
          </a:p>
        </p:txBody>
      </p:sp>
      <p:sp>
        <p:nvSpPr>
          <p:cNvPr id="6" name="Freeform 38"/>
          <p:cNvSpPr/>
          <p:nvPr userDrawn="1"/>
        </p:nvSpPr>
        <p:spPr>
          <a:xfrm rot="16200000">
            <a:off x="6717233" y="332695"/>
            <a:ext cx="467989" cy="1080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38"/>
          <p:cNvSpPr/>
          <p:nvPr userDrawn="1"/>
        </p:nvSpPr>
        <p:spPr>
          <a:xfrm rot="5400000" flipH="1">
            <a:off x="9309521" y="332694"/>
            <a:ext cx="467989" cy="1080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42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Cover-Empty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pic>
        <p:nvPicPr>
          <p:cNvPr id="15" name="Picture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967" y="247650"/>
            <a:ext cx="1280075" cy="225537"/>
          </a:xfrm>
          <a:prstGeom prst="rect">
            <a:avLst/>
          </a:prstGeom>
        </p:spPr>
      </p:pic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prstClr val="black"/>
                </a:solidFill>
              </a:rPr>
              <a:t>Copyright © </a:t>
            </a:r>
            <a:r>
              <a:rPr lang="en-US" altLang="ko-KR" sz="600" dirty="0" smtClean="0">
                <a:solidFill>
                  <a:prstClr val="black"/>
                </a:solidFill>
              </a:rPr>
              <a:t>2014 </a:t>
            </a:r>
            <a:r>
              <a:rPr lang="en-US" altLang="ko-KR" sz="600" dirty="0">
                <a:solidFill>
                  <a:prstClr val="black"/>
                </a:solidFill>
              </a:rPr>
              <a:t>Samsung SDS Co., Ltd. All rights reserved   |  Confidential 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908410" y="5906150"/>
            <a:ext cx="299759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6816582" y="5270131"/>
            <a:ext cx="1132308" cy="36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7F7F7F"/>
                </a:solidFill>
              </a:rPr>
              <a:t>파트너</a:t>
            </a:r>
            <a:r>
              <a:rPr lang="en-US" altLang="ko-KR" sz="1000" b="1" dirty="0" smtClean="0">
                <a:solidFill>
                  <a:srgbClr val="7F7F7F"/>
                </a:solidFill>
              </a:rPr>
              <a:t>/ </a:t>
            </a:r>
            <a:r>
              <a:rPr lang="ko-KR" altLang="en-US" sz="1000" b="1" dirty="0" err="1" smtClean="0">
                <a:solidFill>
                  <a:srgbClr val="7F7F7F"/>
                </a:solidFill>
              </a:rPr>
              <a:t>제휴사</a:t>
            </a:r>
            <a:endParaRPr lang="ko-KR" altLang="en-US" sz="1000" b="1" dirty="0">
              <a:solidFill>
                <a:srgbClr val="7F7F7F"/>
              </a:solidFill>
            </a:endParaRPr>
          </a:p>
        </p:txBody>
      </p:sp>
      <p:pic>
        <p:nvPicPr>
          <p:cNvPr id="17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sp>
        <p:nvSpPr>
          <p:cNvPr id="19" name="내용 개체 틀 3"/>
          <p:cNvSpPr>
            <a:spLocks noGrp="1"/>
          </p:cNvSpPr>
          <p:nvPr>
            <p:ph sz="quarter" idx="17" hasCustomPrompt="1"/>
          </p:nvPr>
        </p:nvSpPr>
        <p:spPr>
          <a:xfrm>
            <a:off x="6933220" y="5555166"/>
            <a:ext cx="1008112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smtClean="0"/>
              <a:t>파트너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CI</a:t>
            </a:r>
            <a:endParaRPr lang="ko-KR" altLang="en-US" dirty="0"/>
          </a:p>
        </p:txBody>
      </p:sp>
      <p:sp>
        <p:nvSpPr>
          <p:cNvPr id="22" name="내용 개체 틀 3"/>
          <p:cNvSpPr>
            <a:spLocks noGrp="1"/>
          </p:cNvSpPr>
          <p:nvPr>
            <p:ph sz="quarter" idx="18" hasCustomPrompt="1"/>
          </p:nvPr>
        </p:nvSpPr>
        <p:spPr>
          <a:xfrm>
            <a:off x="8085348" y="5555166"/>
            <a:ext cx="1008112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smtClean="0"/>
              <a:t>파트너</a:t>
            </a:r>
            <a:r>
              <a:rPr lang="en-US" altLang="ko-KR" dirty="0" smtClean="0"/>
              <a:t>2 CI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60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Cover-Empty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"/>
            <a:ext cx="9906000" cy="6856093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pic>
        <p:nvPicPr>
          <p:cNvPr id="15" name="Picture 4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6967" y="247650"/>
            <a:ext cx="1280075" cy="225537"/>
          </a:xfrm>
          <a:prstGeom prst="rect">
            <a:avLst/>
          </a:prstGeom>
        </p:spPr>
      </p:pic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prstClr val="black"/>
                </a:solidFill>
              </a:rPr>
              <a:t>Copyright © </a:t>
            </a:r>
            <a:r>
              <a:rPr lang="en-US" altLang="ko-KR" sz="600" dirty="0" smtClean="0">
                <a:solidFill>
                  <a:prstClr val="black"/>
                </a:solidFill>
              </a:rPr>
              <a:t>2014 </a:t>
            </a:r>
            <a:r>
              <a:rPr lang="en-US" altLang="ko-KR" sz="600" dirty="0">
                <a:solidFill>
                  <a:prstClr val="black"/>
                </a:solidFill>
              </a:rPr>
              <a:t>Samsung SDS Co., Ltd. All rights reserved   |  Confidential 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908410" y="5906150"/>
            <a:ext cx="299759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6816582" y="5270131"/>
            <a:ext cx="1132308" cy="36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7F7F7F"/>
                </a:solidFill>
              </a:rPr>
              <a:t>파트너</a:t>
            </a:r>
            <a:r>
              <a:rPr lang="en-US" altLang="ko-KR" sz="1000" b="1" dirty="0" smtClean="0">
                <a:solidFill>
                  <a:srgbClr val="7F7F7F"/>
                </a:solidFill>
              </a:rPr>
              <a:t>/ </a:t>
            </a:r>
            <a:r>
              <a:rPr lang="ko-KR" altLang="en-US" sz="1000" b="1" dirty="0" err="1" smtClean="0">
                <a:solidFill>
                  <a:srgbClr val="7F7F7F"/>
                </a:solidFill>
              </a:rPr>
              <a:t>제휴사</a:t>
            </a:r>
            <a:endParaRPr lang="ko-KR" altLang="en-US" sz="1000" b="1" dirty="0">
              <a:solidFill>
                <a:srgbClr val="7F7F7F"/>
              </a:solidFill>
            </a:endParaRPr>
          </a:p>
        </p:txBody>
      </p:sp>
      <p:pic>
        <p:nvPicPr>
          <p:cNvPr id="17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sp>
        <p:nvSpPr>
          <p:cNvPr id="19" name="내용 개체 틀 3"/>
          <p:cNvSpPr>
            <a:spLocks noGrp="1"/>
          </p:cNvSpPr>
          <p:nvPr>
            <p:ph sz="quarter" idx="17" hasCustomPrompt="1"/>
          </p:nvPr>
        </p:nvSpPr>
        <p:spPr>
          <a:xfrm>
            <a:off x="6933220" y="5555166"/>
            <a:ext cx="1008112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smtClean="0"/>
              <a:t>파트너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CI</a:t>
            </a:r>
            <a:endParaRPr lang="ko-KR" altLang="en-US" dirty="0"/>
          </a:p>
        </p:txBody>
      </p:sp>
      <p:sp>
        <p:nvSpPr>
          <p:cNvPr id="22" name="내용 개체 틀 3"/>
          <p:cNvSpPr>
            <a:spLocks noGrp="1"/>
          </p:cNvSpPr>
          <p:nvPr>
            <p:ph sz="quarter" idx="18" hasCustomPrompt="1"/>
          </p:nvPr>
        </p:nvSpPr>
        <p:spPr>
          <a:xfrm>
            <a:off x="8085348" y="5555166"/>
            <a:ext cx="1008112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smtClean="0"/>
              <a:t>파트너</a:t>
            </a:r>
            <a:r>
              <a:rPr lang="en-US" altLang="ko-KR" dirty="0" smtClean="0"/>
              <a:t>2 CI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40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906001" cy="6858000"/>
          </a:xfrm>
          <a:prstGeom prst="rect">
            <a:avLst/>
          </a:prstGeom>
          <a:solidFill>
            <a:srgbClr val="782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ywpaul.shin\Desktop\CI png\slogan-png.png"/>
          <p:cNvPicPr>
            <a:picLocks noChangeAspect="1" noChangeArrowheads="1"/>
          </p:cNvPicPr>
          <p:nvPr userDrawn="1"/>
        </p:nvPicPr>
        <p:blipFill>
          <a:blip r:embed="rId2" cstate="print"/>
          <a:srcRect l="48206" r="-1339" b="59511"/>
          <a:stretch>
            <a:fillRect/>
          </a:stretch>
        </p:blipFill>
        <p:spPr bwMode="auto">
          <a:xfrm>
            <a:off x="569607" y="162513"/>
            <a:ext cx="1512168" cy="3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schemeClr val="bg1"/>
                </a:solidFill>
              </a:rPr>
              <a:t>Copyright © </a:t>
            </a:r>
            <a:r>
              <a:rPr lang="en-US" altLang="ko-KR" sz="600" dirty="0" smtClean="0">
                <a:solidFill>
                  <a:schemeClr val="bg1"/>
                </a:solidFill>
              </a:rPr>
              <a:t>2014 </a:t>
            </a:r>
            <a:r>
              <a:rPr lang="en-US" altLang="ko-KR" sz="600" dirty="0">
                <a:solidFill>
                  <a:schemeClr val="bg1"/>
                </a:solidFill>
              </a:rPr>
              <a:t>Samsung SDS Co., Ltd. All rights reserved   |  Confidential </a:t>
            </a:r>
          </a:p>
        </p:txBody>
      </p:sp>
      <p:pic>
        <p:nvPicPr>
          <p:cNvPr id="2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39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906001" cy="6858000"/>
          </a:xfrm>
          <a:prstGeom prst="rect">
            <a:avLst/>
          </a:prstGeom>
          <a:solidFill>
            <a:srgbClr val="782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ywpaul.shin\Desktop\CI png\slogan-png.png"/>
          <p:cNvPicPr>
            <a:picLocks noChangeAspect="1" noChangeArrowheads="1"/>
          </p:cNvPicPr>
          <p:nvPr userDrawn="1"/>
        </p:nvPicPr>
        <p:blipFill>
          <a:blip r:embed="rId2" cstate="print"/>
          <a:srcRect l="48206" r="-1339" b="59511"/>
          <a:stretch>
            <a:fillRect/>
          </a:stretch>
        </p:blipFill>
        <p:spPr bwMode="auto">
          <a:xfrm>
            <a:off x="569607" y="162513"/>
            <a:ext cx="1512168" cy="3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schemeClr val="bg1"/>
                </a:solidFill>
              </a:rPr>
              <a:t>Copyright © </a:t>
            </a:r>
            <a:r>
              <a:rPr lang="en-US" altLang="ko-KR" sz="600" dirty="0" smtClean="0">
                <a:solidFill>
                  <a:schemeClr val="bg1"/>
                </a:solidFill>
              </a:rPr>
              <a:t>2014 </a:t>
            </a:r>
            <a:r>
              <a:rPr lang="en-US" altLang="ko-KR" sz="600" dirty="0">
                <a:solidFill>
                  <a:schemeClr val="bg1"/>
                </a:solidFill>
              </a:rPr>
              <a:t>Samsung SDS Co., Ltd. All rights reserved   |  Confidential </a:t>
            </a:r>
          </a:p>
        </p:txBody>
      </p:sp>
      <p:pic>
        <p:nvPicPr>
          <p:cNvPr id="2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"/>
            <a:ext cx="9906000" cy="68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96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1" y="0"/>
            <a:ext cx="9741532" cy="6858000"/>
          </a:xfrm>
          <a:prstGeom prst="rect">
            <a:avLst/>
          </a:prstGeom>
          <a:solidFill>
            <a:srgbClr val="782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55" t="62" r="21476" b="5783"/>
          <a:stretch/>
        </p:blipFill>
        <p:spPr>
          <a:xfrm>
            <a:off x="4953001" y="0"/>
            <a:ext cx="4953000" cy="622827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</p:pic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ywpaul.shin\Desktop\CI png\slogan-png.png"/>
          <p:cNvPicPr>
            <a:picLocks noChangeAspect="1" noChangeArrowheads="1"/>
          </p:cNvPicPr>
          <p:nvPr userDrawn="1"/>
        </p:nvPicPr>
        <p:blipFill>
          <a:blip r:embed="rId4" cstate="print"/>
          <a:srcRect l="48206" r="-1339" b="59511"/>
          <a:stretch>
            <a:fillRect/>
          </a:stretch>
        </p:blipFill>
        <p:spPr bwMode="auto">
          <a:xfrm>
            <a:off x="569607" y="162513"/>
            <a:ext cx="1512168" cy="3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schemeClr val="bg1"/>
                </a:solidFill>
              </a:rPr>
              <a:t>Copyright © </a:t>
            </a:r>
            <a:r>
              <a:rPr lang="en-US" altLang="ko-KR" sz="600" dirty="0" smtClean="0">
                <a:solidFill>
                  <a:schemeClr val="bg1"/>
                </a:solidFill>
              </a:rPr>
              <a:t>2014 </a:t>
            </a:r>
            <a:r>
              <a:rPr lang="en-US" altLang="ko-KR" sz="600" dirty="0">
                <a:solidFill>
                  <a:schemeClr val="bg1"/>
                </a:solidFill>
              </a:rPr>
              <a:t>Samsung SDS Co., Ltd. All rights reserved   |  Confidential </a:t>
            </a:r>
          </a:p>
        </p:txBody>
      </p:sp>
      <p:pic>
        <p:nvPicPr>
          <p:cNvPr id="24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85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mySingle\Temp\01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" b="1456"/>
          <a:stretch/>
        </p:blipFill>
        <p:spPr bwMode="auto">
          <a:xfrm>
            <a:off x="1" y="0"/>
            <a:ext cx="9906000" cy="6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ywpaul.shin\Desktop\CI png\slogan-png.png"/>
          <p:cNvPicPr>
            <a:picLocks noChangeAspect="1" noChangeArrowheads="1"/>
          </p:cNvPicPr>
          <p:nvPr userDrawn="1"/>
        </p:nvPicPr>
        <p:blipFill>
          <a:blip r:embed="rId3" cstate="print"/>
          <a:srcRect l="48206" r="-1339" b="59511"/>
          <a:stretch>
            <a:fillRect/>
          </a:stretch>
        </p:blipFill>
        <p:spPr bwMode="auto">
          <a:xfrm>
            <a:off x="569607" y="162513"/>
            <a:ext cx="1512168" cy="3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schemeClr val="bg1"/>
                </a:solidFill>
              </a:rPr>
              <a:t>Copyright © </a:t>
            </a:r>
            <a:r>
              <a:rPr lang="en-US" altLang="ko-KR" sz="600" dirty="0" smtClean="0">
                <a:solidFill>
                  <a:schemeClr val="bg1"/>
                </a:solidFill>
              </a:rPr>
              <a:t>2014 </a:t>
            </a:r>
            <a:r>
              <a:rPr lang="en-US" altLang="ko-KR" sz="600" dirty="0">
                <a:solidFill>
                  <a:schemeClr val="bg1"/>
                </a:solidFill>
              </a:rPr>
              <a:t>Samsung SDS Co., Ltd. All rights reserved   |  Confidential </a:t>
            </a:r>
          </a:p>
        </p:txBody>
      </p:sp>
      <p:pic>
        <p:nvPicPr>
          <p:cNvPr id="23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294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" b="-1"/>
          <a:stretch/>
        </p:blipFill>
        <p:spPr bwMode="auto">
          <a:xfrm>
            <a:off x="0" y="0"/>
            <a:ext cx="9906000" cy="62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ywpaul.shin\Desktop\CI png\slogan-png.png"/>
          <p:cNvPicPr>
            <a:picLocks noChangeAspect="1" noChangeArrowheads="1"/>
          </p:cNvPicPr>
          <p:nvPr userDrawn="1"/>
        </p:nvPicPr>
        <p:blipFill>
          <a:blip r:embed="rId3" cstate="print"/>
          <a:srcRect l="48206" r="-1339" b="59511"/>
          <a:stretch>
            <a:fillRect/>
          </a:stretch>
        </p:blipFill>
        <p:spPr bwMode="auto">
          <a:xfrm>
            <a:off x="569607" y="162513"/>
            <a:ext cx="1512168" cy="3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schemeClr val="bg1"/>
                </a:solidFill>
              </a:rPr>
              <a:t>Copyright © </a:t>
            </a:r>
            <a:r>
              <a:rPr lang="en-US" altLang="ko-KR" sz="600" dirty="0" smtClean="0">
                <a:solidFill>
                  <a:schemeClr val="bg1"/>
                </a:solidFill>
              </a:rPr>
              <a:t>2014 </a:t>
            </a:r>
            <a:r>
              <a:rPr lang="en-US" altLang="ko-KR" sz="600" dirty="0">
                <a:solidFill>
                  <a:schemeClr val="bg1"/>
                </a:solidFill>
              </a:rPr>
              <a:t>Samsung SDS Co., Ltd. All rights reserved   |  Confidential </a:t>
            </a:r>
          </a:p>
        </p:txBody>
      </p:sp>
      <p:pic>
        <p:nvPicPr>
          <p:cNvPr id="17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431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906000" cy="6211846"/>
          </a:xfrm>
          <a:prstGeom prst="rect">
            <a:avLst/>
          </a:prstGeom>
          <a:solidFill>
            <a:srgbClr val="009CE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76537" y="4301722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/>
          <p:cNvSpPr/>
          <p:nvPr userDrawn="1"/>
        </p:nvSpPr>
        <p:spPr>
          <a:xfrm>
            <a:off x="776537" y="1219200"/>
            <a:ext cx="3420000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ywpaul.shin\Desktop\CI png\slogan-png.png"/>
          <p:cNvPicPr>
            <a:picLocks noChangeAspect="1" noChangeArrowheads="1"/>
          </p:cNvPicPr>
          <p:nvPr userDrawn="1"/>
        </p:nvPicPr>
        <p:blipFill>
          <a:blip r:embed="rId2" cstate="print"/>
          <a:srcRect l="48206" r="-1339" b="59511"/>
          <a:stretch>
            <a:fillRect/>
          </a:stretch>
        </p:blipFill>
        <p:spPr bwMode="auto">
          <a:xfrm>
            <a:off x="569607" y="162513"/>
            <a:ext cx="1512168" cy="3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888589" y="5940654"/>
            <a:ext cx="301741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600" dirty="0">
                <a:solidFill>
                  <a:schemeClr val="bg1"/>
                </a:solidFill>
              </a:rPr>
              <a:t>Copyright © </a:t>
            </a:r>
            <a:r>
              <a:rPr lang="en-US" altLang="ko-KR" sz="600" dirty="0" smtClean="0">
                <a:solidFill>
                  <a:schemeClr val="bg1"/>
                </a:solidFill>
              </a:rPr>
              <a:t>2014 </a:t>
            </a:r>
            <a:r>
              <a:rPr lang="en-US" altLang="ko-KR" sz="600" dirty="0">
                <a:solidFill>
                  <a:schemeClr val="bg1"/>
                </a:solidFill>
              </a:rPr>
              <a:t>Samsung SDS Co., Ltd. All rights reserved   |  Confidential </a:t>
            </a:r>
          </a:p>
        </p:txBody>
      </p:sp>
      <p:pic>
        <p:nvPicPr>
          <p:cNvPr id="2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211846"/>
            <a:ext cx="9899650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964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80" r:id="rId2"/>
    <p:sldLayoutId id="2147483896" r:id="rId3"/>
    <p:sldLayoutId id="2147483759" r:id="rId4"/>
    <p:sldLayoutId id="2147483897" r:id="rId5"/>
    <p:sldLayoutId id="2147483763" r:id="rId6"/>
    <p:sldLayoutId id="2147483852" r:id="rId7"/>
    <p:sldLayoutId id="2147483881" r:id="rId8"/>
    <p:sldLayoutId id="2147483762" r:id="rId9"/>
    <p:sldLayoutId id="2147483898" r:id="rId10"/>
    <p:sldLayoutId id="2147483889" r:id="rId11"/>
    <p:sldLayoutId id="2147483891" r:id="rId12"/>
    <p:sldLayoutId id="2147483895" r:id="rId13"/>
    <p:sldLayoutId id="2147483892" r:id="rId14"/>
    <p:sldLayoutId id="2147483669" r:id="rId15"/>
    <p:sldLayoutId id="214748389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-scm.com/book/ko/v2/" TargetMode="External"/><Relationship Id="rId7" Type="http://schemas.openxmlformats.org/officeDocument/2006/relationships/hyperlink" Target="http://learnbranch.urigit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tutorials.org/course/1492" TargetMode="External"/><Relationship Id="rId5" Type="http://schemas.openxmlformats.org/officeDocument/2006/relationships/hyperlink" Target="https://opentutorials.org/course/2708" TargetMode="External"/><Relationship Id="rId4" Type="http://schemas.openxmlformats.org/officeDocument/2006/relationships/hyperlink" Target="http://backlogtool.com/git-guide/kr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gif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it-scm.com/images/logos/downloads/Git-Logo-2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8" y="2213964"/>
            <a:ext cx="3168352" cy="132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ko-KR" altLang="en-US" dirty="0" smtClean="0"/>
              <a:t>로컬 저장소</a:t>
            </a:r>
            <a:endParaRPr 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3248980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9C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1192" y="3248980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282" y="2663097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Working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7209" y="264827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Staging area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1426" y="2648274"/>
            <a:ext cx="185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Git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9384" y="1412776"/>
            <a:ext cx="87640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~/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git_edu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$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init</a:t>
            </a:r>
            <a:endParaRPr lang="ko-KR" altLang="en-US" sz="2400" dirty="0" err="1" smtClean="0">
              <a:solidFill>
                <a:schemeClr val="bg1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Consolas" panose="020B0609020204030204" pitchFamily="49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692860" y="3248980"/>
            <a:ext cx="2448272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/index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7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로컬 저장소</a:t>
            </a:r>
            <a:endParaRPr 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3250271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92860" y="3250271"/>
            <a:ext cx="2448272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/index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1192" y="3250271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9C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282" y="2664388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Working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7209" y="2649565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Staging area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1426" y="2649565"/>
            <a:ext cx="185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Git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384" y="1268760"/>
            <a:ext cx="87640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~/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git_edu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$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touch README.md</a:t>
            </a:r>
            <a:endParaRPr lang="ko-KR" altLang="en-US" sz="2400" dirty="0" err="1" smtClean="0">
              <a:solidFill>
                <a:schemeClr val="bg1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9384" y="1730425"/>
            <a:ext cx="87640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~/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git_edu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$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status</a:t>
            </a:r>
            <a:endParaRPr lang="ko-KR" altLang="en-US" sz="2400" dirty="0" err="1" smtClean="0">
              <a:solidFill>
                <a:schemeClr val="bg1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896" y="5754742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README.md</a:t>
            </a:r>
            <a:endParaRPr lang="ko-KR" altLang="en-US" sz="16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7210" y="5749766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Untracked files</a:t>
            </a:r>
            <a:endParaRPr lang="ko-KR" altLang="en-US" sz="1600" b="1" dirty="0" err="1" smtClean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432720" y="5924019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로컬 저장소</a:t>
            </a:r>
            <a:endParaRPr 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746215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9C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92860" y="2746215"/>
            <a:ext cx="2448272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/index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1192" y="2746215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/objects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282" y="2160332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Working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7209" y="2145509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Staging area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1426" y="2145509"/>
            <a:ext cx="185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Git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9384" y="1232756"/>
            <a:ext cx="87640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~/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git_edu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$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add README.md</a:t>
            </a:r>
            <a:endParaRPr lang="ko-KR" altLang="en-US" sz="2400" dirty="0" err="1" smtClean="0">
              <a:solidFill>
                <a:schemeClr val="bg1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5896" y="525068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README.md</a:t>
            </a:r>
            <a:endParaRPr lang="ko-KR" altLang="en-US" sz="16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7210" y="52457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 file</a:t>
            </a:r>
            <a:endParaRPr lang="ko-KR" altLang="en-US" sz="1600" b="1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7210" y="543070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README.md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71426" y="5226235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dk3l3kf</a:t>
            </a:r>
            <a:endParaRPr lang="ko-KR" altLang="en-US" sz="16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98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47" name="텍스트 개체 틀 1"/>
          <p:cNvSpPr>
            <a:spLocks noGrp="1"/>
          </p:cNvSpPr>
          <p:nvPr>
            <p:ph type="body" idx="1"/>
          </p:nvPr>
        </p:nvSpPr>
        <p:spPr>
          <a:xfrm>
            <a:off x="558500" y="861393"/>
            <a:ext cx="8787113" cy="1567056"/>
          </a:xfrm>
        </p:spPr>
        <p:txBody>
          <a:bodyPr/>
          <a:lstStyle/>
          <a:p>
            <a:r>
              <a:rPr lang="en-US" altLang="ko-KR" dirty="0" smtClean="0"/>
              <a:t>local </a:t>
            </a:r>
            <a:r>
              <a:rPr lang="ko-KR" altLang="en-US" dirty="0" smtClean="0"/>
              <a:t>저장소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전 </a:t>
            </a:r>
            <a:r>
              <a:rPr lang="en-US" altLang="ko-KR" dirty="0" smtClean="0"/>
              <a:t>Staging Area </a:t>
            </a:r>
            <a:r>
              <a:rPr lang="ko-KR" altLang="en-US" dirty="0" smtClean="0"/>
              <a:t>단계가 존재합니다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파일은 세가지 상태로 관리합니다</a:t>
            </a:r>
            <a:r>
              <a:rPr lang="en-US" altLang="ko-KR" dirty="0" smtClean="0"/>
              <a:t>.</a:t>
            </a:r>
          </a:p>
          <a:p>
            <a:r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t>modified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수정한 파일을 아직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local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저장소에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commit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하지 않은 것을 의미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staged :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현재 수정한 파일을 곧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commit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할 것이라고 표시한 </a:t>
            </a:r>
            <a:r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t>상태를 의미</a:t>
            </a:r>
            <a:endParaRPr lang="en-US" altLang="ko-KR" sz="14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commited :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데이터가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local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저장소에 안전하게 저장됐다는 것을 의미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원통 28"/>
          <p:cNvSpPr/>
          <p:nvPr/>
        </p:nvSpPr>
        <p:spPr>
          <a:xfrm>
            <a:off x="7329264" y="2428449"/>
            <a:ext cx="1548172" cy="1245018"/>
          </a:xfrm>
          <a:prstGeom prst="can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local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저장소</a:t>
            </a:r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(.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git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 directory)</a:t>
            </a:r>
            <a:endParaRPr lang="ko-KR" altLang="en-US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32595" y="2492896"/>
            <a:ext cx="1332148" cy="1116124"/>
          </a:xfrm>
          <a:prstGeom prst="roundRect">
            <a:avLst/>
          </a:prstGeom>
          <a:ln>
            <a:solidFill>
              <a:srgbClr val="0061A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내 컴퓨터</a:t>
            </a:r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(Working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Directory)</a:t>
            </a:r>
            <a:endParaRPr lang="ko-KR" altLang="en-US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>
            <a:stCxn id="30" idx="2"/>
          </p:cNvCxnSpPr>
          <p:nvPr/>
        </p:nvCxnSpPr>
        <p:spPr>
          <a:xfrm>
            <a:off x="1598669" y="3609020"/>
            <a:ext cx="0" cy="2664296"/>
          </a:xfrm>
          <a:prstGeom prst="line">
            <a:avLst/>
          </a:prstGeom>
          <a:ln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9" idx="3"/>
          </p:cNvCxnSpPr>
          <p:nvPr/>
        </p:nvCxnSpPr>
        <p:spPr>
          <a:xfrm>
            <a:off x="8103350" y="3673467"/>
            <a:ext cx="0" cy="2599849"/>
          </a:xfrm>
          <a:prstGeom prst="line">
            <a:avLst/>
          </a:prstGeom>
          <a:ln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모서리가 접힌 도형 6"/>
          <p:cNvSpPr/>
          <p:nvPr/>
        </p:nvSpPr>
        <p:spPr>
          <a:xfrm>
            <a:off x="4328952" y="2438890"/>
            <a:ext cx="1224136" cy="1224136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Staging </a:t>
            </a:r>
            <a:b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Area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(Index)</a:t>
            </a:r>
            <a:endParaRPr lang="ko-KR" altLang="en-US" sz="1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4" name="직선 연결선 33"/>
          <p:cNvCxnSpPr>
            <a:stCxn id="7" idx="2"/>
          </p:cNvCxnSpPr>
          <p:nvPr/>
        </p:nvCxnSpPr>
        <p:spPr>
          <a:xfrm>
            <a:off x="4941020" y="3663026"/>
            <a:ext cx="0" cy="2610290"/>
          </a:xfrm>
          <a:prstGeom prst="line">
            <a:avLst/>
          </a:prstGeom>
          <a:ln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598669" y="4509120"/>
            <a:ext cx="3342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03397" y="4232120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add file</a:t>
            </a:r>
            <a:endParaRPr lang="ko-KR" altLang="en-US" sz="1200" dirty="0" err="1" smtClean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598669" y="4941168"/>
            <a:ext cx="3342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03397" y="4664168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add file</a:t>
            </a:r>
            <a:endParaRPr lang="ko-KR" altLang="en-US" sz="1200" dirty="0" err="1" smtClean="0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98669" y="5333431"/>
            <a:ext cx="3342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903397" y="5056431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add file</a:t>
            </a:r>
            <a:endParaRPr lang="ko-KR" altLang="en-US" sz="1200" dirty="0" err="1" smtClean="0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4941020" y="5615891"/>
            <a:ext cx="31443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157958" y="5338891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commit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5127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로컬 저장소</a:t>
            </a:r>
            <a:endParaRPr 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521686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9C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92860" y="2521686"/>
            <a:ext cx="2484276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9C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/index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1192" y="2521686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/objects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282" y="1935803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Working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7209" y="1920980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Staging area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1426" y="1920980"/>
            <a:ext cx="185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Git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9384" y="1196752"/>
            <a:ext cx="87640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~/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git_edu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$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commit –m “first commit”</a:t>
            </a:r>
            <a:endParaRPr lang="ko-KR" altLang="en-US" sz="2400" dirty="0" err="1" smtClean="0">
              <a:solidFill>
                <a:schemeClr val="bg1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5896" y="5026157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README.md</a:t>
            </a:r>
            <a:endParaRPr lang="ko-KR" altLang="en-US" sz="16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71426" y="500170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Dk3l3kf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blob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501" y="528877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C68a958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commit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8501" y="553871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Dreb45f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tree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60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로컬 저장소</a:t>
            </a:r>
            <a:endParaRPr 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926235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92860" y="2926235"/>
            <a:ext cx="2448272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/index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1192" y="2926235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9C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282" y="2340352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Working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7209" y="2325529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Staging area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1426" y="2325529"/>
            <a:ext cx="185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Git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384" y="1173522"/>
            <a:ext cx="87640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~/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git_edu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$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echo “need star balloons” &gt;&gt; README.md</a:t>
            </a:r>
            <a:endParaRPr lang="ko-KR" altLang="en-US" sz="2400" dirty="0" err="1" smtClean="0">
              <a:solidFill>
                <a:schemeClr val="bg1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9384" y="1635187"/>
            <a:ext cx="87640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~/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git_edu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$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status</a:t>
            </a:r>
            <a:endParaRPr lang="ko-KR" altLang="en-US" sz="2400" dirty="0" err="1" smtClean="0">
              <a:solidFill>
                <a:schemeClr val="bg1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896" y="543070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README.md</a:t>
            </a:r>
            <a:endParaRPr lang="ko-KR" altLang="en-US" sz="16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7210" y="54257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modified files</a:t>
            </a:r>
            <a:endParaRPr lang="ko-KR" altLang="en-US" sz="1600" b="1" dirty="0" err="1" smtClean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432720" y="5599983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9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로컬 저장소</a:t>
            </a:r>
            <a:endParaRPr 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593694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9C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92860" y="2593694"/>
            <a:ext cx="2556284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/index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1192" y="2593694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/objects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282" y="2007811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Working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7209" y="1992988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Staging area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1426" y="1992988"/>
            <a:ext cx="185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Git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9384" y="1232756"/>
            <a:ext cx="87640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~/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git_edu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$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add README.md</a:t>
            </a:r>
            <a:endParaRPr lang="ko-KR" altLang="en-US" sz="2400" dirty="0" err="1" smtClean="0">
              <a:solidFill>
                <a:schemeClr val="bg1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5896" y="5098165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README.md</a:t>
            </a:r>
            <a:endParaRPr lang="ko-KR" altLang="en-US" sz="16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7210" y="509318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modified file</a:t>
            </a:r>
            <a:endParaRPr lang="ko-KR" altLang="en-US" sz="1600" b="1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7210" y="5417867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README.md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1426" y="50737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Dk3l3kf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blob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8501" y="5360781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C68a958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commit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501" y="561072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Dreb45f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tree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06814" y="509318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lc9483f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blob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6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로컬 저장소</a:t>
            </a:r>
            <a:endParaRPr 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699623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9C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92860" y="2699623"/>
            <a:ext cx="2484276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9C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/index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1192" y="2699623"/>
            <a:ext cx="2232248" cy="216024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git_edu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/.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/objects</a:t>
            </a:r>
            <a:endParaRPr lang="ko-KR" altLang="en-US" sz="1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282" y="21137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Working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7209" y="2098917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Staging area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1426" y="2098917"/>
            <a:ext cx="185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Git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directory</a:t>
            </a:r>
            <a:endParaRPr lang="ko-KR" altLang="en-US" sz="20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9384" y="1232756"/>
            <a:ext cx="87640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~/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git_edu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$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git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Consolas" panose="020B0609020204030204" pitchFamily="49" charset="0"/>
              </a:rPr>
              <a:t> commit –m “edit commit”</a:t>
            </a:r>
            <a:endParaRPr lang="ko-KR" altLang="en-US" sz="2400" dirty="0" err="1" smtClean="0">
              <a:solidFill>
                <a:schemeClr val="bg1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5896" y="520409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README.md</a:t>
            </a:r>
            <a:endParaRPr lang="ko-KR" altLang="en-US" sz="1600" dirty="0" err="1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71426" y="517964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Dk3l3kf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blob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501" y="546671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C68a958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commit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8501" y="57166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Dreb45f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tree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64420" y="518172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Lc9483f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blob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51495" y="546879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a5eb117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commit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51495" y="571873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f9a6deb   </a:t>
            </a:r>
            <a:r>
              <a:rPr lang="en-US" altLang="ko-KR" sz="1600" dirty="0" smtClean="0">
                <a:solidFill>
                  <a:srgbClr val="8DC63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tree</a:t>
            </a:r>
            <a:endParaRPr lang="ko-KR" altLang="en-US" sz="1600" dirty="0" err="1" smtClean="0">
              <a:solidFill>
                <a:srgbClr val="8DC63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0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Create Project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gitignore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3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Introducing </a:t>
            </a:r>
            <a:r>
              <a:rPr lang="en-US" altLang="ko-KR" dirty="0" err="1" smtClean="0"/>
              <a:t>Git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History</a:t>
            </a:r>
          </a:p>
          <a:p>
            <a:pPr lvl="1"/>
            <a:r>
              <a:rPr lang="en-US" altLang="ko-KR" dirty="0" smtClean="0"/>
              <a:t>CVCS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DVCS</a:t>
            </a:r>
          </a:p>
          <a:p>
            <a:r>
              <a:rPr lang="en-US" altLang="ko-KR" dirty="0" smtClean="0"/>
              <a:t>Local Repository</a:t>
            </a:r>
          </a:p>
          <a:p>
            <a:pPr lvl="1"/>
            <a:r>
              <a:rPr lang="en-US" altLang="ko-KR" dirty="0" err="1" smtClean="0"/>
              <a:t>Straging</a:t>
            </a:r>
            <a:r>
              <a:rPr lang="en-US" altLang="ko-KR" dirty="0" smtClean="0"/>
              <a:t> Area</a:t>
            </a:r>
          </a:p>
          <a:p>
            <a:pPr lvl="1"/>
            <a:r>
              <a:rPr lang="en-US" altLang="ko-KR" dirty="0" smtClean="0"/>
              <a:t>Branch</a:t>
            </a:r>
          </a:p>
          <a:p>
            <a:pPr lvl="1"/>
            <a:r>
              <a:rPr lang="en-US" altLang="ko-KR" dirty="0" smtClean="0"/>
              <a:t>Merge</a:t>
            </a:r>
          </a:p>
          <a:p>
            <a:pPr lvl="1"/>
            <a:r>
              <a:rPr lang="en-US" altLang="ko-KR" dirty="0" smtClean="0"/>
              <a:t>Solve Conflict</a:t>
            </a:r>
          </a:p>
          <a:p>
            <a:r>
              <a:rPr lang="en-US" altLang="ko-KR" dirty="0" smtClean="0"/>
              <a:t>Remote Repository</a:t>
            </a:r>
          </a:p>
          <a:p>
            <a:pPr lvl="1"/>
            <a:r>
              <a:rPr lang="en-US" altLang="ko-KR" dirty="0" smtClean="0"/>
              <a:t>Clone </a:t>
            </a:r>
            <a:r>
              <a:rPr lang="en-US" altLang="ko-KR" dirty="0" smtClean="0"/>
              <a:t>/ Pull / Push / Fetch</a:t>
            </a:r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Branch Model</a:t>
            </a:r>
          </a:p>
          <a:p>
            <a:r>
              <a:rPr lang="en-US" altLang="ko-KR" dirty="0" smtClean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1572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branch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068" y="1686879"/>
            <a:ext cx="3600400" cy="368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://www.whitecanker.net/mulberry/2008-05-24%20Mulberry%20branch%201-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72580" y="1686879"/>
            <a:ext cx="3096344" cy="3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7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</a:t>
            </a:r>
            <a:endParaRPr lang="en-US" dirty="0"/>
          </a:p>
        </p:txBody>
      </p:sp>
      <p:sp>
        <p:nvSpPr>
          <p:cNvPr id="5" name="타원 4"/>
          <p:cNvSpPr/>
          <p:nvPr/>
        </p:nvSpPr>
        <p:spPr>
          <a:xfrm>
            <a:off x="1064568" y="4162254"/>
            <a:ext cx="612068" cy="612068"/>
          </a:xfrm>
          <a:prstGeom prst="ellipse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820652" y="4468288"/>
            <a:ext cx="46805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396716" y="4162254"/>
            <a:ext cx="612068" cy="61206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080792" y="4468288"/>
            <a:ext cx="468052" cy="0"/>
          </a:xfrm>
          <a:prstGeom prst="straightConnector1">
            <a:avLst/>
          </a:prstGeom>
          <a:ln>
            <a:solidFill>
              <a:srgbClr val="00B0F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656856" y="4162254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88979" y="3050958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4268924" y="3670920"/>
            <a:ext cx="493576" cy="49133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260812" y="5121188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937241" y="4780299"/>
            <a:ext cx="368542" cy="376893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962890" y="5427222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4482945" y="5121188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189029" y="5427222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709084" y="5121188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4340932" y="4468288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4916996" y="4162254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601072" y="4468288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177136" y="4162254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29064" y="3212976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+mj-lt"/>
                <a:ea typeface="나눔바른고딕" panose="020B0603020101020101" pitchFamily="50" charset="-127"/>
              </a:rPr>
              <a:t>Checkout Feature1 </a:t>
            </a:r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Branch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20414" y="4329788"/>
            <a:ext cx="2456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+mj-lt"/>
                <a:ea typeface="나눔바른고딕" panose="020B0603020101020101" pitchFamily="50" charset="-127"/>
              </a:rPr>
              <a:t>Checkout Development </a:t>
            </a:r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Branch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cxnSp>
        <p:nvCxnSpPr>
          <p:cNvPr id="4" name="직선 화살표 연결선 3"/>
          <p:cNvCxnSpPr>
            <a:stCxn id="6146" idx="3"/>
            <a:endCxn id="34" idx="1"/>
          </p:cNvCxnSpPr>
          <p:nvPr/>
        </p:nvCxnSpPr>
        <p:spPr>
          <a:xfrm>
            <a:off x="5026027" y="3212976"/>
            <a:ext cx="1043097" cy="103380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텍스트 개체 틀 1"/>
          <p:cNvSpPr>
            <a:spLocks noGrp="1"/>
          </p:cNvSpPr>
          <p:nvPr>
            <p:ph type="body" idx="1"/>
          </p:nvPr>
        </p:nvSpPr>
        <p:spPr>
          <a:xfrm>
            <a:off x="558500" y="861393"/>
            <a:ext cx="8787113" cy="1811523"/>
          </a:xfrm>
        </p:spPr>
        <p:txBody>
          <a:bodyPr/>
          <a:lstStyle/>
          <a:p>
            <a:r>
              <a:rPr lang="ko-KR" altLang="en-US" dirty="0" smtClean="0"/>
              <a:t>개발자는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를 자유롭게 이동할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svn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checkout</a:t>
            </a:r>
            <a:r>
              <a:rPr lang="ko-KR" altLang="en-US" dirty="0" smtClean="0"/>
              <a:t>이 내려 받는 명령어지만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를 선택하는 명령어입니다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는 그래프 위의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포스트 </a:t>
            </a:r>
            <a:r>
              <a:rPr lang="ko-KR" altLang="en-US" dirty="0" err="1" smtClean="0"/>
              <a:t>잇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같은 겁니다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branch</a:t>
            </a:r>
            <a:r>
              <a:rPr lang="ko-KR" altLang="en-US" dirty="0" smtClean="0"/>
              <a:t>를 이동하는 것은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포스트 </a:t>
            </a:r>
            <a:r>
              <a:rPr lang="ko-KR" altLang="en-US" dirty="0" err="1" smtClean="0"/>
              <a:t>잇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옮기는 것과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6146" name="Picture 2" descr="http://www.pizzaharbour.com/communities/5/004/012/428/415/images/4605068131_243x24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941" y="2991467"/>
            <a:ext cx="434086" cy="44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pizzaharbour.com/communities/5/004/012/428/415/images/4605068131_243x24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24" y="4025270"/>
            <a:ext cx="434086" cy="44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7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</a:t>
            </a:r>
            <a:endParaRPr lang="ko-KR" altLang="en-US" dirty="0"/>
          </a:p>
        </p:txBody>
      </p:sp>
      <p:pic>
        <p:nvPicPr>
          <p:cNvPr id="2050" name="Picture 2" descr="브랜치를 사용한 병행 작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872716"/>
            <a:ext cx="849694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32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checkout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1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developing -&gt;add -&gt; commit</a:t>
            </a:r>
            <a:endParaRPr lang="ko-KR" altLang="en-US" sz="5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92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Merge</a:t>
            </a:r>
          </a:p>
          <a:p>
            <a:r>
              <a:rPr lang="en-US" altLang="ko-KR" dirty="0" smtClean="0"/>
              <a:t>(fast-forward)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6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화살표 연결선 31"/>
          <p:cNvCxnSpPr>
            <a:stCxn id="33" idx="2"/>
          </p:cNvCxnSpPr>
          <p:nvPr/>
        </p:nvCxnSpPr>
        <p:spPr>
          <a:xfrm flipH="1">
            <a:off x="7373159" y="2564904"/>
            <a:ext cx="3037" cy="81266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30" idx="2"/>
          </p:cNvCxnSpPr>
          <p:nvPr/>
        </p:nvCxnSpPr>
        <p:spPr>
          <a:xfrm flipH="1">
            <a:off x="3376340" y="2955748"/>
            <a:ext cx="5869" cy="33218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Merge(fast-forward = </a:t>
            </a:r>
            <a:r>
              <a:rPr lang="ko-KR" altLang="en-US" dirty="0" err="1" smtClean="0"/>
              <a:t>빨리감기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738158" y="3287933"/>
            <a:ext cx="612068" cy="612068"/>
          </a:xfrm>
          <a:prstGeom prst="ellipse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494242" y="3593967"/>
            <a:ext cx="46805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3070306" y="3287933"/>
            <a:ext cx="612068" cy="6120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754382" y="3593967"/>
            <a:ext cx="468052" cy="0"/>
          </a:xfrm>
          <a:prstGeom prst="straightConnector1">
            <a:avLst/>
          </a:prstGeom>
          <a:ln>
            <a:solidFill>
              <a:srgbClr val="00B0F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330446" y="3287933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934402" y="4246867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610832" y="3905978"/>
            <a:ext cx="368542" cy="376893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636480" y="4552901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156535" y="4246867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862619" y="4552901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382674" y="4246867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H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014522" y="3593967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5590586" y="3287933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274662" y="3593967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6850726" y="3287933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04628" y="4246867"/>
            <a:ext cx="792088" cy="252028"/>
          </a:xfrm>
          <a:prstGeom prst="roundRect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master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0"/>
          </p:cNvCxnSpPr>
          <p:nvPr/>
        </p:nvCxnSpPr>
        <p:spPr>
          <a:xfrm flipV="1">
            <a:off x="2000672" y="3900001"/>
            <a:ext cx="4750" cy="34686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6219211" y="5193196"/>
            <a:ext cx="943795" cy="252028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feature_a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24" idx="0"/>
            <a:endCxn id="17" idx="4"/>
          </p:cNvCxnSpPr>
          <p:nvPr/>
        </p:nvCxnSpPr>
        <p:spPr>
          <a:xfrm flipH="1" flipV="1">
            <a:off x="6688708" y="4858935"/>
            <a:ext cx="2401" cy="33426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663190" y="2708920"/>
            <a:ext cx="990110" cy="252028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feature_b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6" idx="2"/>
            <a:endCxn id="21" idx="0"/>
          </p:cNvCxnSpPr>
          <p:nvPr/>
        </p:nvCxnSpPr>
        <p:spPr>
          <a:xfrm flipH="1">
            <a:off x="7156760" y="2960948"/>
            <a:ext cx="1485" cy="326985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746817" y="2703720"/>
            <a:ext cx="1270783" cy="2520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development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740804" y="2312876"/>
            <a:ext cx="1270783" cy="2520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development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Merge</a:t>
            </a:r>
          </a:p>
          <a:p>
            <a:r>
              <a:rPr lang="en-US" altLang="ko-KR" dirty="0" smtClean="0"/>
              <a:t>(3-way)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1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화살표 연결선 31"/>
          <p:cNvCxnSpPr>
            <a:stCxn id="33" idx="2"/>
          </p:cNvCxnSpPr>
          <p:nvPr/>
        </p:nvCxnSpPr>
        <p:spPr>
          <a:xfrm flipH="1">
            <a:off x="7373159" y="2564904"/>
            <a:ext cx="3037" cy="81266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Merge(3-way)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738158" y="3287933"/>
            <a:ext cx="612068" cy="612068"/>
          </a:xfrm>
          <a:prstGeom prst="ellipse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494242" y="3593967"/>
            <a:ext cx="46805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3070306" y="3287933"/>
            <a:ext cx="612068" cy="6120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754382" y="3593967"/>
            <a:ext cx="468052" cy="0"/>
          </a:xfrm>
          <a:prstGeom prst="straightConnector1">
            <a:avLst/>
          </a:prstGeom>
          <a:ln>
            <a:solidFill>
              <a:srgbClr val="00B0F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330446" y="3287933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934402" y="4246867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610832" y="3905978"/>
            <a:ext cx="368542" cy="376893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636480" y="4552901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156535" y="4246867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862619" y="4552901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382674" y="4246867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H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014522" y="3593967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5590586" y="3287933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274662" y="3593967"/>
            <a:ext cx="46805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6850726" y="3287933"/>
            <a:ext cx="612068" cy="61206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04628" y="4246867"/>
            <a:ext cx="792088" cy="252028"/>
          </a:xfrm>
          <a:prstGeom prst="roundRect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master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0"/>
          </p:cNvCxnSpPr>
          <p:nvPr/>
        </p:nvCxnSpPr>
        <p:spPr>
          <a:xfrm flipV="1">
            <a:off x="2000672" y="3900001"/>
            <a:ext cx="4750" cy="34686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6219211" y="5193196"/>
            <a:ext cx="943795" cy="252028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feature_a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24" idx="0"/>
            <a:endCxn id="17" idx="4"/>
          </p:cNvCxnSpPr>
          <p:nvPr/>
        </p:nvCxnSpPr>
        <p:spPr>
          <a:xfrm flipH="1" flipV="1">
            <a:off x="6688708" y="4858935"/>
            <a:ext cx="2401" cy="33426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663190" y="2708920"/>
            <a:ext cx="990110" cy="252028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feature_b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6" idx="2"/>
            <a:endCxn id="21" idx="0"/>
          </p:cNvCxnSpPr>
          <p:nvPr/>
        </p:nvCxnSpPr>
        <p:spPr>
          <a:xfrm flipH="1">
            <a:off x="7156760" y="2960948"/>
            <a:ext cx="1485" cy="326985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740804" y="2312876"/>
            <a:ext cx="1270783" cy="2520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development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7554941" y="3599944"/>
            <a:ext cx="46805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8131005" y="3293910"/>
            <a:ext cx="612068" cy="6120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J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7156760" y="3905978"/>
            <a:ext cx="974245" cy="64692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3" idx="2"/>
            <a:endCxn id="36" idx="0"/>
          </p:cNvCxnSpPr>
          <p:nvPr/>
        </p:nvCxnSpPr>
        <p:spPr>
          <a:xfrm>
            <a:off x="8434298" y="2976376"/>
            <a:ext cx="2741" cy="31753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7798906" y="2724348"/>
            <a:ext cx="1270783" cy="2520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development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7" grpId="0" animBg="1"/>
      <p:bldP spid="17" grpId="1" animBg="1"/>
      <p:bldP spid="21" grpId="0" animBg="1"/>
      <p:bldP spid="21" grpId="1" animBg="1"/>
      <p:bldP spid="33" grpId="0" animBg="1"/>
      <p:bldP spid="36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530" y="205737"/>
            <a:ext cx="6090658" cy="469925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ko-KR" altLang="en-US" dirty="0" smtClean="0"/>
              <a:t>의 탄생</a:t>
            </a:r>
            <a:endParaRPr 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945301515"/>
              </p:ext>
            </p:extLst>
          </p:nvPr>
        </p:nvGraphicFramePr>
        <p:xfrm>
          <a:off x="632520" y="1227666"/>
          <a:ext cx="864096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65168" y="5697252"/>
            <a:ext cx="2988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DVCS : Distributed version control system</a:t>
            </a:r>
            <a:endParaRPr lang="ko-KR" altLang="en-US" sz="1100" dirty="0" err="1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solve conflict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Solve Conflict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3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원격 </a:t>
            </a:r>
            <a:r>
              <a:rPr lang="ko-KR" altLang="en-US" dirty="0" err="1" smtClean="0"/>
              <a:t>리파지토리</a:t>
            </a:r>
            <a:endParaRPr lang="en-US" dirty="0"/>
          </a:p>
        </p:txBody>
      </p:sp>
      <p:pic>
        <p:nvPicPr>
          <p:cNvPr id="3082" name="Picture 10" descr="Pu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096852"/>
            <a:ext cx="5494604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7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원격 </a:t>
            </a:r>
            <a:r>
              <a:rPr lang="ko-KR" altLang="en-US" dirty="0" err="1" smtClean="0"/>
              <a:t>리파지토리</a:t>
            </a:r>
            <a:endParaRPr lang="en-US" dirty="0"/>
          </a:p>
        </p:txBody>
      </p:sp>
      <p:pic>
        <p:nvPicPr>
          <p:cNvPr id="3078" name="Picture 6" descr="http://image.slidesharecdn.com/fromsvntogit-150402141414-conversion-gate01/95/from-svn-to-git-5-638.jpg?cb=142800208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965"/>
          <a:stretch/>
        </p:blipFill>
        <p:spPr bwMode="auto">
          <a:xfrm>
            <a:off x="1352600" y="872717"/>
            <a:ext cx="6732748" cy="57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원격 </a:t>
            </a:r>
            <a:r>
              <a:rPr lang="ko-KR" altLang="en-US" dirty="0" err="1" smtClean="0"/>
              <a:t>리파지토리</a:t>
            </a:r>
            <a:endParaRPr lang="en-US" dirty="0"/>
          </a:p>
        </p:txBody>
      </p:sp>
      <p:pic>
        <p:nvPicPr>
          <p:cNvPr id="1026" name="Picture 2" descr="http://cfile7.uf.tistory.com/image/161305504DBE8DD22BBD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6" y="872717"/>
            <a:ext cx="8028892" cy="56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3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clone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Remote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6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밀</a:t>
            </a:r>
            <a:r>
              <a:rPr lang="en-US" altLang="ko-KR" dirty="0" smtClean="0"/>
              <a:t>(push)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Remote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3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당</a:t>
            </a:r>
            <a:r>
              <a:rPr lang="en-US" altLang="ko-KR" dirty="0" smtClean="0"/>
              <a:t>(pull)</a:t>
            </a:r>
          </a:p>
          <a:p>
            <a:r>
              <a:rPr lang="en-US" altLang="ko-KR" dirty="0"/>
              <a:t>(= fetch + merge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Remote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fetch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Remote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브랜치</a:t>
            </a:r>
            <a:r>
              <a:rPr lang="ko-KR" altLang="en-US" dirty="0" smtClean="0"/>
              <a:t> 전략</a:t>
            </a:r>
            <a:endParaRPr lang="en-US" dirty="0"/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58500" y="1052736"/>
            <a:ext cx="8822992" cy="5328592"/>
          </a:xfrm>
        </p:spPr>
        <p:txBody>
          <a:bodyPr/>
          <a:lstStyle/>
          <a:p>
            <a:pPr marL="176213" lvl="0" indent="-176213">
              <a:lnSpc>
                <a:spcPct val="150000"/>
              </a:lnSpc>
            </a:pPr>
            <a:r>
              <a:rPr lang="en-US" altLang="ko-KR" sz="20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</a:p>
          <a:p>
            <a:pPr marL="217488" lvl="1" indent="0">
              <a:lnSpc>
                <a:spcPct val="150000"/>
              </a:lnSpc>
              <a:buNone/>
            </a:pPr>
            <a:endParaRPr lang="en-US" altLang="ko-KR" sz="18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AutoShape 2" descr="Feature Branch Workflow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Feature Branch Workflow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844824"/>
            <a:ext cx="7488483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8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브랜치</a:t>
            </a:r>
            <a:r>
              <a:rPr lang="ko-KR" altLang="en-US" dirty="0" smtClean="0"/>
              <a:t> 전략</a:t>
            </a:r>
            <a:endParaRPr lang="en-US" dirty="0"/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58500" y="1052736"/>
            <a:ext cx="8822992" cy="4140460"/>
          </a:xfrm>
        </p:spPr>
        <p:txBody>
          <a:bodyPr/>
          <a:lstStyle/>
          <a:p>
            <a:pPr marL="176213" lvl="0" indent="-176213">
              <a:lnSpc>
                <a:spcPct val="150000"/>
              </a:lnSpc>
            </a:pPr>
            <a:r>
              <a:rPr lang="ko-KR" altLang="en-US" sz="20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2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전략</a:t>
            </a:r>
            <a:endParaRPr lang="en-US" altLang="ko-KR" sz="18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93701" lvl="1" indent="-176213">
              <a:lnSpc>
                <a:spcPct val="150000"/>
              </a:lnSpc>
            </a:pPr>
            <a:r>
              <a:rPr lang="ko-KR" altLang="en-US" sz="18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사용에 관한 내부적인 규칙</a:t>
            </a: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6126" lvl="2" indent="-176213">
              <a:lnSpc>
                <a:spcPct val="150000"/>
              </a:lnSpc>
            </a:pP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Naming</a:t>
            </a:r>
          </a:p>
          <a:p>
            <a:pPr marL="746126" lvl="2" indent="-176213">
              <a:lnSpc>
                <a:spcPct val="150000"/>
              </a:lnSpc>
            </a:pP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Life </a:t>
            </a:r>
            <a:r>
              <a:rPr lang="en-US" altLang="ko-KR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ycle(create – merge – delete)</a:t>
            </a:r>
          </a:p>
          <a:p>
            <a:pPr marL="393701" lvl="1" indent="-176213">
              <a:lnSpc>
                <a:spcPct val="150000"/>
              </a:lnSpc>
            </a:pPr>
            <a:r>
              <a:rPr lang="ko-KR" altLang="en-US" sz="18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전략의 핵심은 </a:t>
            </a:r>
            <a:r>
              <a:rPr lang="ko-KR" altLang="en-US" sz="18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메인라인을</a:t>
            </a:r>
            <a:r>
              <a:rPr lang="ko-KR" altLang="en-US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깨끗하게 유지하는 것</a:t>
            </a: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 Keep the main line clean )</a:t>
            </a:r>
          </a:p>
          <a:p>
            <a:pPr marL="746126" lvl="2" indent="-176213">
              <a:lnSpc>
                <a:spcPct val="150000"/>
              </a:lnSpc>
            </a:pPr>
            <a:r>
              <a:rPr lang="ko-KR" altLang="en-US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개발하는 </a:t>
            </a:r>
            <a:r>
              <a:rPr lang="ko-KR" altLang="en-US" sz="18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브랜치의</a:t>
            </a:r>
            <a:r>
              <a:rPr lang="ko-KR" altLang="en-US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분리</a:t>
            </a: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3" name="AutoShape 2" descr="Feature Branch Workflow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Feature Branch Workflow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6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Linus Torvalds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44" y="1282452"/>
            <a:ext cx="7864713" cy="429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4160912" y="2636912"/>
            <a:ext cx="1584176" cy="15841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7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브랜치</a:t>
            </a:r>
            <a:r>
              <a:rPr lang="ko-KR" altLang="en-US" dirty="0" smtClean="0"/>
              <a:t> 전략</a:t>
            </a:r>
            <a:endParaRPr lang="en-US" dirty="0"/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74021" y="728700"/>
            <a:ext cx="2858799" cy="576064"/>
          </a:xfrm>
        </p:spPr>
        <p:txBody>
          <a:bodyPr/>
          <a:lstStyle/>
          <a:p>
            <a:pPr marL="176213" lvl="0" indent="-176213">
              <a:lnSpc>
                <a:spcPct val="150000"/>
              </a:lnSpc>
            </a:pPr>
            <a:r>
              <a:rPr lang="en-US" altLang="ko-KR" sz="20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endParaRPr lang="en-US" altLang="ko-KR" sz="18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AutoShape 2" descr="Feature Branch Workflow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Feature Branch Workflow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http://nvie.com/img/git-model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1232756"/>
            <a:ext cx="583264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9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전략</a:t>
            </a: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88504" y="836712"/>
            <a:ext cx="2858799" cy="1476164"/>
          </a:xfrm>
        </p:spPr>
        <p:txBody>
          <a:bodyPr/>
          <a:lstStyle/>
          <a:p>
            <a:pPr marL="176213" lvl="0" indent="-176213">
              <a:lnSpc>
                <a:spcPct val="150000"/>
              </a:lnSpc>
            </a:pP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 Branch</a:t>
            </a: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development</a:t>
            </a:r>
          </a:p>
        </p:txBody>
      </p:sp>
      <p:pic>
        <p:nvPicPr>
          <p:cNvPr id="4100" name="Picture 4" descr="http://nvie.com/img/main-branches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82" y="800708"/>
            <a:ext cx="4078238" cy="574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547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전략</a:t>
            </a: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88504" y="836712"/>
            <a:ext cx="2858799" cy="2340260"/>
          </a:xfrm>
        </p:spPr>
        <p:txBody>
          <a:bodyPr/>
          <a:lstStyle/>
          <a:p>
            <a:pPr marL="176213" lvl="0" indent="-176213">
              <a:lnSpc>
                <a:spcPct val="150000"/>
              </a:lnSpc>
            </a:pP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Supporting Branch</a:t>
            </a: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branches</a:t>
            </a:r>
            <a:endParaRPr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6126" lvl="2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develop</a:t>
            </a:r>
          </a:p>
          <a:p>
            <a:pPr marL="746126" lvl="2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 develop</a:t>
            </a:r>
          </a:p>
          <a:p>
            <a:pPr marL="746126" lvl="2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naming : feature_*</a:t>
            </a:r>
          </a:p>
        </p:txBody>
      </p:sp>
      <p:pic>
        <p:nvPicPr>
          <p:cNvPr id="5122" name="Picture 2" descr="http://nvie.com/img/fb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485" y="944724"/>
            <a:ext cx="2533650" cy="532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617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전략</a:t>
            </a: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88504" y="836712"/>
            <a:ext cx="3024336" cy="2340260"/>
          </a:xfrm>
        </p:spPr>
        <p:txBody>
          <a:bodyPr/>
          <a:lstStyle/>
          <a:p>
            <a:pPr marL="176213" lvl="0" indent="-176213">
              <a:lnSpc>
                <a:spcPct val="150000"/>
              </a:lnSpc>
            </a:pP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Supporting Branch</a:t>
            </a: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Release branches</a:t>
            </a:r>
            <a:endParaRPr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6126" lvl="2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develop</a:t>
            </a:r>
          </a:p>
          <a:p>
            <a:pPr marL="746126" lvl="2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 develop and master</a:t>
            </a:r>
          </a:p>
          <a:p>
            <a:pPr marL="746126" lvl="2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naming : release_*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860" y="944724"/>
            <a:ext cx="556486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12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전략</a:t>
            </a: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88504" y="836712"/>
            <a:ext cx="3024336" cy="2340260"/>
          </a:xfrm>
        </p:spPr>
        <p:txBody>
          <a:bodyPr/>
          <a:lstStyle/>
          <a:p>
            <a:pPr marL="176213" lvl="0" indent="-176213">
              <a:lnSpc>
                <a:spcPct val="150000"/>
              </a:lnSpc>
            </a:pP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Supporting Branch</a:t>
            </a: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Hotfix branches</a:t>
            </a:r>
            <a:endParaRPr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6126" lvl="2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master</a:t>
            </a:r>
          </a:p>
          <a:p>
            <a:pPr marL="746126" lvl="2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 develop and master</a:t>
            </a:r>
          </a:p>
          <a:p>
            <a:pPr marL="746126" lvl="2" indent="-176213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naming : hotfix_*</a:t>
            </a:r>
          </a:p>
        </p:txBody>
      </p:sp>
      <p:pic>
        <p:nvPicPr>
          <p:cNvPr id="7172" name="Picture 4" descr="http://nvie.com/img/hotfix-branches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1088741"/>
            <a:ext cx="4068452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644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cheat sheet</a:t>
            </a:r>
            <a:endParaRPr lang="ko-KR" altLang="en-US" dirty="0"/>
          </a:p>
        </p:txBody>
      </p:sp>
      <p:pic>
        <p:nvPicPr>
          <p:cNvPr id="1026" name="Picture 2" descr="http://cfile22.uf.tistory.com/image/2712E03A51CF0BC33A7F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8" y="836712"/>
            <a:ext cx="9741532" cy="579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394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</a:t>
            </a:r>
            <a:r>
              <a:rPr lang="ko-KR" altLang="en-US" dirty="0"/>
              <a:t>료</a:t>
            </a: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88504" y="836712"/>
            <a:ext cx="7524836" cy="5472608"/>
          </a:xfrm>
        </p:spPr>
        <p:txBody>
          <a:bodyPr/>
          <a:lstStyle/>
          <a:p>
            <a:pPr marL="176213" lvl="0" indent="-176213">
              <a:lnSpc>
                <a:spcPct val="150000"/>
              </a:lnSpc>
            </a:pPr>
            <a:r>
              <a:rPr lang="en-US" altLang="ko-KR" sz="18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Book</a:t>
            </a: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www.git-scm.com/book/ko/v2/</a:t>
            </a:r>
            <a:endParaRPr lang="en-US" altLang="ko-KR" sz="16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6213" indent="-176213">
              <a:lnSpc>
                <a:spcPct val="150000"/>
              </a:lnSpc>
            </a:pPr>
            <a:r>
              <a:rPr lang="ko-KR" altLang="en-US" sz="18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쉽게 이해할 수 있는 </a:t>
            </a:r>
            <a:r>
              <a:rPr lang="en-US" altLang="ko-KR" sz="1800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8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en-US" altLang="ko-KR" sz="1800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http://backlogtool.com/git-guide/kr</a:t>
            </a:r>
            <a:r>
              <a:rPr lang="en-US" altLang="ko-KR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6213" indent="-176213">
              <a:lnSpc>
                <a:spcPct val="150000"/>
              </a:lnSpc>
            </a:pPr>
            <a:r>
              <a:rPr lang="ko-KR" altLang="en-US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생활코딩</a:t>
            </a:r>
            <a:endParaRPr lang="en-US" altLang="ko-KR" sz="18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https://opentutorials.org/course/2708</a:t>
            </a:r>
            <a:endParaRPr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opentutorials.org/course/1492</a:t>
            </a:r>
            <a:endParaRPr lang="en-US" altLang="ko-KR" sz="16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6213" indent="-176213">
              <a:lnSpc>
                <a:spcPct val="150000"/>
              </a:lnSpc>
            </a:pPr>
            <a:r>
              <a:rPr lang="en-US" altLang="ko-KR" sz="18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</a:t>
            </a:r>
            <a:r>
              <a:rPr lang="ko-KR" altLang="en-US" sz="1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배우기</a:t>
            </a:r>
            <a:endParaRPr lang="en-US" altLang="ko-KR" sz="18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93701" lvl="1" indent="-176213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http://learnbranch.urigit.com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/</a:t>
            </a:r>
            <a:endParaRPr lang="en-US" altLang="ko-KR" sz="16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7488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7488" lvl="1" indent="0">
              <a:lnSpc>
                <a:spcPct val="150000"/>
              </a:lnSpc>
              <a:buNone/>
            </a:pPr>
            <a:endParaRPr lang="en-US" altLang="ko-KR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377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1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Companies &amp; Projects Using </a:t>
            </a:r>
            <a:r>
              <a:rPr lang="en-US" altLang="ko-KR" dirty="0" err="1"/>
              <a:t>Git</a:t>
            </a:r>
            <a:endParaRPr lang="en-US" dirty="0"/>
          </a:p>
        </p:txBody>
      </p:sp>
      <p:pic>
        <p:nvPicPr>
          <p:cNvPr id="3077" name="Picture 5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167990"/>
            <a:ext cx="1040240" cy="104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683" y="1659806"/>
            <a:ext cx="1096848" cy="109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Microsof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023642"/>
            <a:ext cx="1328936" cy="132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Twitter, Inc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85165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Linked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64" y="2352578"/>
            <a:ext cx="1220924" cy="12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Netflix, Inc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7" y="561281"/>
            <a:ext cx="1544960" cy="154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Eclipse.org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0" y="3017046"/>
            <a:ext cx="3037415" cy="71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http://www.softaculous.com/website/images/ampps/per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40" y="3258445"/>
            <a:ext cx="1517154" cy="151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http://developer.android.com/images/brand/Android_Robot_20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132519"/>
            <a:ext cx="1635091" cy="191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http://www.postgresql.org/media/img/about/press/slonik_with_black_text_and_tagline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37" y="5518888"/>
            <a:ext cx="2880320" cy="105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http://upload.wikimedia.org/wikipedia/commons/thumb/3/35/Tux.svg/2000px-Tux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962" y="4293096"/>
            <a:ext cx="1805727" cy="20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File:Ruby on Rails-logo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76" y="4017022"/>
            <a:ext cx="946375" cy="11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File:Qt (Bibliothek) logo.sv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72" y="4284129"/>
            <a:ext cx="1114883" cy="13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File:Gnomelogo.sv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69" y="5089022"/>
            <a:ext cx="1214966" cy="14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5" name="Picture 43" descr="http://upload.wikimedia.org/wikipedia/commons/thumb/8/8d/KDE_logo.svg/480px-KDE_logo.svg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129" y="4204275"/>
            <a:ext cx="1489588" cy="14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45" descr="File:X.Org Logo.sv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72" y="2510685"/>
            <a:ext cx="1881829" cy="15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96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</a:t>
            </a:r>
            <a:r>
              <a:rPr lang="ko-KR" altLang="en-US" dirty="0" smtClean="0"/>
              <a:t>이 무엇인가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2480" y="1988840"/>
            <a:ext cx="20686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is 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065" y="2393699"/>
            <a:ext cx="9124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Distributed</a:t>
            </a:r>
            <a:endParaRPr lang="en-US" sz="9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444935" y="3573016"/>
            <a:ext cx="7260593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 Control System</a:t>
            </a:r>
            <a:endParaRPr lang="en-US" kern="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Centralized VC vs. Distributed VC</a:t>
            </a:r>
            <a:endParaRPr lang="en-US" dirty="0"/>
          </a:p>
        </p:txBody>
      </p:sp>
      <p:sp>
        <p:nvSpPr>
          <p:cNvPr id="6" name="원통 5"/>
          <p:cNvSpPr/>
          <p:nvPr/>
        </p:nvSpPr>
        <p:spPr>
          <a:xfrm>
            <a:off x="2144688" y="1628800"/>
            <a:ext cx="936104" cy="1245018"/>
          </a:xfrm>
          <a:prstGeom prst="can">
            <a:avLst/>
          </a:prstGeom>
          <a:ln>
            <a:solidFill>
              <a:srgbClr val="0070C0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중앙</a:t>
            </a:r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저장소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532620" y="4710022"/>
            <a:ext cx="2160240" cy="1116124"/>
          </a:xfrm>
          <a:prstGeom prst="roundRect">
            <a:avLst/>
          </a:prstGeom>
          <a:ln>
            <a:solidFill>
              <a:srgbClr val="0061A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내 컴퓨터</a:t>
            </a:r>
          </a:p>
        </p:txBody>
      </p:sp>
      <p:cxnSp>
        <p:nvCxnSpPr>
          <p:cNvPr id="15" name="직선 화살표 연결선 14"/>
          <p:cNvCxnSpPr>
            <a:stCxn id="7" idx="0"/>
            <a:endCxn id="6" idx="3"/>
          </p:cNvCxnSpPr>
          <p:nvPr/>
        </p:nvCxnSpPr>
        <p:spPr>
          <a:xfrm flipV="1">
            <a:off x="2612740" y="2873818"/>
            <a:ext cx="0" cy="18362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구름 7"/>
          <p:cNvSpPr/>
          <p:nvPr/>
        </p:nvSpPr>
        <p:spPr>
          <a:xfrm>
            <a:off x="1791849" y="3392996"/>
            <a:ext cx="1641782" cy="864096"/>
          </a:xfrm>
          <a:prstGeom prst="cloud">
            <a:avLst/>
          </a:prstGeom>
          <a:ln>
            <a:solidFill>
              <a:srgbClr val="0061A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 descr="https://svn.apache.org/repos/asf/subversion/svn-logos/images/tyrus-svn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70" y="1450067"/>
            <a:ext cx="1174485" cy="8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284812" y="4414124"/>
            <a:ext cx="3060340" cy="21112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0061A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7193024" y="4547699"/>
            <a:ext cx="936104" cy="1245018"/>
          </a:xfrm>
          <a:prstGeom prst="can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local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저장소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21052" y="4869160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내 컴퓨터</a:t>
            </a:r>
          </a:p>
        </p:txBody>
      </p:sp>
      <p:sp>
        <p:nvSpPr>
          <p:cNvPr id="22" name="원통 21"/>
          <p:cNvSpPr/>
          <p:nvPr/>
        </p:nvSpPr>
        <p:spPr>
          <a:xfrm>
            <a:off x="7225118" y="1232755"/>
            <a:ext cx="936104" cy="1245018"/>
          </a:xfrm>
          <a:prstGeom prst="can">
            <a:avLst/>
          </a:prstGeom>
          <a:ln>
            <a:solidFill>
              <a:srgbClr val="0070C0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원격</a:t>
            </a:r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저장소</a:t>
            </a:r>
          </a:p>
        </p:txBody>
      </p:sp>
      <p:cxnSp>
        <p:nvCxnSpPr>
          <p:cNvPr id="23" name="직선 화살표 연결선 22"/>
          <p:cNvCxnSpPr>
            <a:endCxn id="22" idx="3"/>
          </p:cNvCxnSpPr>
          <p:nvPr/>
        </p:nvCxnSpPr>
        <p:spPr>
          <a:xfrm flipV="1">
            <a:off x="7661076" y="2477773"/>
            <a:ext cx="32094" cy="222841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구름 20"/>
          <p:cNvSpPr/>
          <p:nvPr/>
        </p:nvSpPr>
        <p:spPr>
          <a:xfrm>
            <a:off x="6872279" y="3067173"/>
            <a:ext cx="1641782" cy="864096"/>
          </a:xfrm>
          <a:prstGeom prst="cloud">
            <a:avLst/>
          </a:prstGeom>
          <a:ln>
            <a:solidFill>
              <a:srgbClr val="0061A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2" name="Picture 4" descr="http://www.git-scm.com/images/logos/downloads/Git-Icon-1788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95" y="1534597"/>
            <a:ext cx="680962" cy="68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>
            <a:off x="6256920" y="5007660"/>
            <a:ext cx="882098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40724" y="4339061"/>
            <a:ext cx="842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checkout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2900" y="43558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log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81248" y="4339061"/>
            <a:ext cx="696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update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47416" y="3068960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commit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56454" y="2735318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push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3690" y="3979991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pull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33320" y="3980092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clone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5638" y="3980091"/>
            <a:ext cx="55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fetch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5992" y="5113097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commit</a:t>
            </a:r>
            <a:endParaRPr lang="ko-KR" altLang="en-US" sz="12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55992" y="53651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log</a:t>
            </a:r>
            <a:endParaRPr lang="ko-KR" altLang="en-US" sz="12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13140" y="5581149"/>
            <a:ext cx="842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checkout</a:t>
            </a:r>
            <a:endParaRPr lang="ko-KR" altLang="en-US" sz="12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49144" y="580820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…</a:t>
            </a:r>
            <a:endParaRPr lang="ko-KR" altLang="en-US" sz="12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5151" y="4377461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lt"/>
                <a:ea typeface="나눔바른고딕" panose="020B0603020101020101" pitchFamily="50" charset="-127"/>
              </a:rPr>
              <a:t>….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29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30542" y="3586055"/>
            <a:ext cx="1332148" cy="301129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0061A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내 컴퓨터</a:t>
            </a:r>
          </a:p>
        </p:txBody>
      </p:sp>
      <p:cxnSp>
        <p:nvCxnSpPr>
          <p:cNvPr id="28" name="직선 화살표 연결선 27"/>
          <p:cNvCxnSpPr>
            <a:stCxn id="24" idx="4"/>
          </p:cNvCxnSpPr>
          <p:nvPr/>
        </p:nvCxnSpPr>
        <p:spPr>
          <a:xfrm>
            <a:off x="1964668" y="4421472"/>
            <a:ext cx="66607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162690" y="6039290"/>
            <a:ext cx="646271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2720752" y="4421472"/>
            <a:ext cx="0" cy="1617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440832" y="4421472"/>
            <a:ext cx="0" cy="1617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Distributed VC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20752" y="5096217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commit</a:t>
            </a:r>
            <a:endParaRPr lang="ko-KR" altLang="en-US" sz="1200" dirty="0" err="1" smtClean="0"/>
          </a:p>
        </p:txBody>
      </p:sp>
      <p:sp>
        <p:nvSpPr>
          <p:cNvPr id="41" name="TextBox 40"/>
          <p:cNvSpPr txBox="1"/>
          <p:nvPr/>
        </p:nvSpPr>
        <p:spPr>
          <a:xfrm>
            <a:off x="3450461" y="5096217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commit</a:t>
            </a:r>
            <a:endParaRPr lang="ko-KR" altLang="en-US" sz="1200" dirty="0" err="1" smtClean="0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3789722" y="2739207"/>
            <a:ext cx="0" cy="168226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원통 23"/>
          <p:cNvSpPr/>
          <p:nvPr/>
        </p:nvSpPr>
        <p:spPr>
          <a:xfrm>
            <a:off x="1028564" y="3798963"/>
            <a:ext cx="936104" cy="1245018"/>
          </a:xfrm>
          <a:prstGeom prst="can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local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저장소</a:t>
            </a:r>
          </a:p>
        </p:txBody>
      </p:sp>
      <p:sp>
        <p:nvSpPr>
          <p:cNvPr id="25" name="원통 24"/>
          <p:cNvSpPr/>
          <p:nvPr/>
        </p:nvSpPr>
        <p:spPr>
          <a:xfrm>
            <a:off x="1028564" y="2116698"/>
            <a:ext cx="936104" cy="1245018"/>
          </a:xfrm>
          <a:prstGeom prst="can">
            <a:avLst/>
          </a:prstGeom>
          <a:ln>
            <a:solidFill>
              <a:srgbClr val="0070C0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원격</a:t>
            </a:r>
            <a:endParaRPr lang="en-US" altLang="ko-KR" sz="1400" b="1" dirty="0" smtClean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저장소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22966" y="3441839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pull</a:t>
            </a:r>
            <a:endParaRPr lang="ko-KR" altLang="en-US" sz="1200" dirty="0" err="1" smtClean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4321693" y="2677833"/>
            <a:ext cx="0" cy="1743639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331322" y="3427801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push</a:t>
            </a:r>
            <a:endParaRPr lang="ko-KR" altLang="en-US" sz="1200" dirty="0" err="1" smtClean="0"/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4671385" y="4421472"/>
            <a:ext cx="0" cy="1617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81014" y="5096217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commit</a:t>
            </a:r>
            <a:endParaRPr lang="ko-KR" altLang="en-US" sz="1200" dirty="0" err="1" smtClean="0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5493060" y="4421472"/>
            <a:ext cx="0" cy="1617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502689" y="5096217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commit</a:t>
            </a:r>
            <a:endParaRPr lang="ko-KR" altLang="en-US" sz="1200" dirty="0" err="1" smtClean="0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6875229" y="2744924"/>
            <a:ext cx="0" cy="168226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08473" y="3447556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pull</a:t>
            </a:r>
            <a:endParaRPr lang="ko-KR" altLang="en-US" sz="1200" dirty="0" err="1" smtClean="0"/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7407200" y="2708920"/>
            <a:ext cx="0" cy="166841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16829" y="34335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push</a:t>
            </a:r>
            <a:endParaRPr lang="ko-KR" altLang="en-US" sz="1200" dirty="0" err="1" smtClean="0"/>
          </a:p>
        </p:txBody>
      </p:sp>
      <p:sp>
        <p:nvSpPr>
          <p:cNvPr id="29" name="텍스트 개체 틀 1"/>
          <p:cNvSpPr>
            <a:spLocks noGrp="1"/>
          </p:cNvSpPr>
          <p:nvPr>
            <p:ph type="body" idx="1"/>
          </p:nvPr>
        </p:nvSpPr>
        <p:spPr>
          <a:xfrm>
            <a:off x="558500" y="861393"/>
            <a:ext cx="8787113" cy="1163451"/>
          </a:xfrm>
        </p:spPr>
        <p:txBody>
          <a:bodyPr/>
          <a:lstStyle/>
          <a:p>
            <a:r>
              <a:rPr lang="ko-KR" altLang="en-US" dirty="0" smtClean="0"/>
              <a:t>원격저장소와 연결이 끊겨도 계속 버전관리가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비행기나 기차 등에서 작업 후 네트워크에 접속하고 있지 않아도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commit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할 수 있습니다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서버에 문제가 생겨도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local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저장소의 내용으로 복구할 수 있습니다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SVN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은 서버에 문제가 생기면 모든 버전관리가 중단됩니다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64668" y="2677833"/>
            <a:ext cx="3744416" cy="0"/>
          </a:xfrm>
          <a:prstGeom prst="straightConnector1">
            <a:avLst/>
          </a:prstGeom>
          <a:ln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357156" y="2677833"/>
            <a:ext cx="2304256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26965" y="222178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j-lt"/>
                <a:ea typeface="나눔바른고딕" panose="020B0603020101020101" pitchFamily="50" charset="-127"/>
              </a:rPr>
              <a:t>복</a:t>
            </a:r>
            <a:r>
              <a:rPr lang="ko-KR" altLang="en-US" sz="1200" b="1" dirty="0">
                <a:latin typeface="+mj-lt"/>
                <a:ea typeface="나눔바른고딕" panose="020B0603020101020101" pitchFamily="50" charset="-127"/>
              </a:rPr>
              <a:t>구</a:t>
            </a:r>
            <a:endParaRPr lang="ko-KR" altLang="en-US" sz="1200" b="1" dirty="0" smtClean="0">
              <a:latin typeface="+mj-lt"/>
              <a:ea typeface="나눔바른고딕" panose="020B0603020101020101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6285148" y="4437112"/>
            <a:ext cx="0" cy="1617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94777" y="5111857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commit</a:t>
            </a:r>
            <a:endParaRPr lang="ko-KR" altLang="en-US" sz="1200" dirty="0" err="1" smtClean="0"/>
          </a:p>
        </p:txBody>
      </p:sp>
      <p:cxnSp>
        <p:nvCxnSpPr>
          <p:cNvPr id="4" name="꺾인 연결선 3"/>
          <p:cNvCxnSpPr>
            <a:stCxn id="25" idx="2"/>
            <a:endCxn id="24" idx="2"/>
          </p:cNvCxnSpPr>
          <p:nvPr/>
        </p:nvCxnSpPr>
        <p:spPr>
          <a:xfrm rot="10800000" flipV="1">
            <a:off x="1028564" y="2739206"/>
            <a:ext cx="12700" cy="1682265"/>
          </a:xfrm>
          <a:prstGeom prst="bentConnector3">
            <a:avLst>
              <a:gd name="adj1" fmla="val 3000000"/>
            </a:avLst>
          </a:prstGeom>
          <a:ln>
            <a:prstDash val="sys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48" y="3465971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clone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2324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</a:t>
            </a:r>
            <a:r>
              <a:rPr lang="ko-KR" altLang="en-US" dirty="0" smtClean="0"/>
              <a:t>기본 명령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610500" y="1448780"/>
            <a:ext cx="6150562" cy="3996444"/>
          </a:xfrm>
        </p:spPr>
        <p:txBody>
          <a:bodyPr/>
          <a:lstStyle/>
          <a:p>
            <a:r>
              <a:rPr lang="en-US" altLang="ko-KR" dirty="0" err="1" smtClean="0"/>
              <a:t>init</a:t>
            </a:r>
            <a:r>
              <a:rPr lang="en-US" altLang="ko-KR" dirty="0" smtClean="0"/>
              <a:t> : local</a:t>
            </a:r>
            <a:r>
              <a:rPr lang="ko-KR" altLang="en-US" dirty="0" smtClean="0"/>
              <a:t> 저장소의 생성</a:t>
            </a:r>
            <a:endParaRPr lang="en-US" altLang="ko-KR" dirty="0" smtClean="0"/>
          </a:p>
          <a:p>
            <a:r>
              <a:rPr lang="en-US" altLang="ko-KR" dirty="0" smtClean="0"/>
              <a:t>add : </a:t>
            </a:r>
            <a:r>
              <a:rPr lang="ko-KR" altLang="en-US" dirty="0" smtClean="0"/>
              <a:t>수정된 파일을 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 대상 파일로  지정</a:t>
            </a:r>
            <a:r>
              <a:rPr lang="en-US" altLang="ko-KR" dirty="0" smtClean="0"/>
              <a:t>(Staging Area - Index)</a:t>
            </a:r>
          </a:p>
          <a:p>
            <a:r>
              <a:rPr lang="en-US" altLang="ko-KR" dirty="0" smtClean="0"/>
              <a:t>commit : commit</a:t>
            </a:r>
            <a:r>
              <a:rPr lang="ko-KR" altLang="en-US" dirty="0" smtClean="0"/>
              <a:t>할 대상 파일을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 저장소로 </a:t>
            </a:r>
            <a:r>
              <a:rPr lang="en-US" altLang="ko-KR" dirty="0" smtClean="0"/>
              <a:t>commit</a:t>
            </a:r>
          </a:p>
          <a:p>
            <a:r>
              <a:rPr lang="en-US" altLang="ko-KR" dirty="0"/>
              <a:t>checkout : </a:t>
            </a:r>
            <a:r>
              <a:rPr lang="en-US" altLang="ko-KR" dirty="0" smtClean="0"/>
              <a:t>branch</a:t>
            </a:r>
            <a:r>
              <a:rPr lang="ko-KR" altLang="en-US" dirty="0"/>
              <a:t>간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r>
              <a:rPr lang="en-US" altLang="ko-KR" dirty="0" smtClean="0"/>
              <a:t>log : </a:t>
            </a:r>
            <a:r>
              <a:rPr lang="ko-KR" altLang="en-US" dirty="0" smtClean="0"/>
              <a:t>이력 보기</a:t>
            </a:r>
            <a:endParaRPr lang="en-US" altLang="ko-KR" dirty="0" smtClean="0"/>
          </a:p>
          <a:p>
            <a:r>
              <a:rPr lang="en-US" altLang="ko-KR" dirty="0"/>
              <a:t>status: </a:t>
            </a:r>
            <a:r>
              <a:rPr lang="ko-KR" altLang="en-US" dirty="0"/>
              <a:t>현재 </a:t>
            </a:r>
            <a:r>
              <a:rPr lang="en-US" altLang="ko-KR" dirty="0"/>
              <a:t>local </a:t>
            </a:r>
            <a:r>
              <a:rPr lang="ko-KR" altLang="en-US" dirty="0"/>
              <a:t>저장소의 상태 확인</a:t>
            </a:r>
            <a:endParaRPr lang="en-US" altLang="ko-KR" dirty="0" smtClean="0"/>
          </a:p>
          <a:p>
            <a:r>
              <a:rPr lang="en-US" altLang="ko-KR" dirty="0"/>
              <a:t>merge : branch</a:t>
            </a:r>
            <a:r>
              <a:rPr lang="ko-KR" altLang="en-US" dirty="0"/>
              <a:t>간의 내용을 </a:t>
            </a:r>
            <a:r>
              <a:rPr lang="ko-KR" altLang="en-US" dirty="0" smtClean="0"/>
              <a:t>합침</a:t>
            </a:r>
            <a:endParaRPr lang="en-US" altLang="ko-KR" dirty="0" smtClean="0"/>
          </a:p>
          <a:p>
            <a:r>
              <a:rPr lang="en-US" altLang="ko-KR" dirty="0" smtClean="0"/>
              <a:t>reset, revert, stash, branch, rebase, cherry-</a:t>
            </a:r>
            <a:r>
              <a:rPr lang="en-US" altLang="ko-KR" dirty="0" err="1" smtClean="0"/>
              <a:t>pick,diff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clone : </a:t>
            </a:r>
            <a:r>
              <a:rPr lang="ko-KR" altLang="en-US" dirty="0" smtClean="0"/>
              <a:t>원격 저장소를 복제</a:t>
            </a:r>
            <a:endParaRPr lang="en-US" altLang="ko-KR" dirty="0" smtClean="0"/>
          </a:p>
          <a:p>
            <a:r>
              <a:rPr lang="en-US" altLang="ko-KR" dirty="0" smtClean="0"/>
              <a:t>push : </a:t>
            </a:r>
            <a:r>
              <a:rPr lang="ko-KR" altLang="en-US" dirty="0" smtClean="0"/>
              <a:t>원격 저장소로 소스를 반</a:t>
            </a:r>
            <a:r>
              <a:rPr lang="ko-KR" altLang="en-US" dirty="0"/>
              <a:t>영</a:t>
            </a:r>
            <a:endParaRPr lang="en-US" altLang="ko-KR" dirty="0" smtClean="0"/>
          </a:p>
          <a:p>
            <a:r>
              <a:rPr lang="en-US" altLang="ko-KR" dirty="0" smtClean="0"/>
              <a:t>pull : </a:t>
            </a:r>
            <a:r>
              <a:rPr lang="ko-KR" altLang="en-US" dirty="0" smtClean="0"/>
              <a:t>원격 저장소의 소스를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저장소로 가져와서 합침</a:t>
            </a:r>
            <a:endParaRPr lang="en-US" altLang="ko-KR" dirty="0" smtClean="0"/>
          </a:p>
          <a:p>
            <a:r>
              <a:rPr lang="en-US" altLang="ko-KR" dirty="0" smtClean="0"/>
              <a:t>fetch:</a:t>
            </a:r>
            <a:r>
              <a:rPr lang="ko-KR" altLang="en-US" dirty="0" smtClean="0"/>
              <a:t>원격 저장소의 정보를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저장소로 가지고 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오른쪽 대괄호 5"/>
          <p:cNvSpPr/>
          <p:nvPr/>
        </p:nvSpPr>
        <p:spPr>
          <a:xfrm>
            <a:off x="7005529" y="1484784"/>
            <a:ext cx="164067" cy="2124236"/>
          </a:xfrm>
          <a:prstGeom prst="rightBracket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대괄호 6"/>
          <p:cNvSpPr/>
          <p:nvPr/>
        </p:nvSpPr>
        <p:spPr>
          <a:xfrm>
            <a:off x="7043582" y="4257092"/>
            <a:ext cx="126014" cy="1044116"/>
          </a:xfrm>
          <a:prstGeom prst="rightBracket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65267" y="240840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로컬 저장소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495" y="46406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원</a:t>
            </a:r>
            <a:r>
              <a:rPr lang="ko-KR" altLang="en-US" sz="1200" dirty="0"/>
              <a:t>격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저장소</a:t>
            </a:r>
          </a:p>
        </p:txBody>
      </p:sp>
    </p:spTree>
    <p:extLst>
      <p:ext uri="{BB962C8B-B14F-4D97-AF65-F5344CB8AC3E}">
        <p14:creationId xmlns:p14="http://schemas.microsoft.com/office/powerpoint/2010/main" val="4611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F0A303EC7C60B4CBECEFE33A6D87454" ma:contentTypeVersion="0" ma:contentTypeDescription="새 문서를 만듭니다." ma:contentTypeScope="" ma:versionID="2c0aac53d6b9bacfeabd125e0bc4f26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15BA0-8376-4B5E-BCC2-995367C311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12936</TotalTime>
  <Words>1098</Words>
  <Application>Microsoft Office PowerPoint</Application>
  <PresentationFormat>A4 용지(210x297mm)</PresentationFormat>
  <Paragraphs>370</Paragraphs>
  <Slides>47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나눔고딕</vt:lpstr>
      <vt:lpstr>맑은 고딕</vt:lpstr>
      <vt:lpstr>D2Coding</vt:lpstr>
      <vt:lpstr>Verdana</vt:lpstr>
      <vt:lpstr>Consolas</vt:lpstr>
      <vt:lpstr>Wingdings</vt:lpstr>
      <vt:lpstr>나눔고딕코딩</vt:lpstr>
      <vt:lpstr>Arial</vt:lpstr>
      <vt:lpstr>나눔바른고딕</vt:lpstr>
      <vt:lpstr>blank</vt:lpstr>
      <vt:lpstr>PowerPoint 프레젠테이션</vt:lpstr>
      <vt:lpstr>PowerPoint 프레젠테이션</vt:lpstr>
      <vt:lpstr>Git의 탄생</vt:lpstr>
      <vt:lpstr>Linus Torvalds</vt:lpstr>
      <vt:lpstr>Companies &amp; Projects Using Git</vt:lpstr>
      <vt:lpstr>Git 이 무엇인가?</vt:lpstr>
      <vt:lpstr>Centralized VC vs. Distributed VC</vt:lpstr>
      <vt:lpstr>Distributed VC</vt:lpstr>
      <vt:lpstr>Git 기본 명령</vt:lpstr>
      <vt:lpstr>Git 로컬 저장소</vt:lpstr>
      <vt:lpstr>Git 로컬 저장소</vt:lpstr>
      <vt:lpstr>Git 로컬 저장소</vt:lpstr>
      <vt:lpstr>Staging Area</vt:lpstr>
      <vt:lpstr>Git 로컬 저장소</vt:lpstr>
      <vt:lpstr>Git 로컬 저장소</vt:lpstr>
      <vt:lpstr>Git 로컬 저장소</vt:lpstr>
      <vt:lpstr>Git 로컬 저장소</vt:lpstr>
      <vt:lpstr>Local Repository</vt:lpstr>
      <vt:lpstr>Local Repository</vt:lpstr>
      <vt:lpstr>Local Repository</vt:lpstr>
      <vt:lpstr>Branch</vt:lpstr>
      <vt:lpstr>Branch</vt:lpstr>
      <vt:lpstr>Branch</vt:lpstr>
      <vt:lpstr>Local Repository</vt:lpstr>
      <vt:lpstr>Local Repository</vt:lpstr>
      <vt:lpstr>Local Repository</vt:lpstr>
      <vt:lpstr>Merge(fast-forward = 빨리감기)</vt:lpstr>
      <vt:lpstr>Local Repository</vt:lpstr>
      <vt:lpstr>Merge(3-way)</vt:lpstr>
      <vt:lpstr>Solve Conflict</vt:lpstr>
      <vt:lpstr>원격 리파지토리</vt:lpstr>
      <vt:lpstr>원격 리파지토리</vt:lpstr>
      <vt:lpstr>원격 리파지토리</vt:lpstr>
      <vt:lpstr>Remote Repository</vt:lpstr>
      <vt:lpstr>Remote Repository</vt:lpstr>
      <vt:lpstr>Remote Repository</vt:lpstr>
      <vt:lpstr>Remote Repository</vt:lpstr>
      <vt:lpstr>브랜치 전략</vt:lpstr>
      <vt:lpstr>브랜치 전략</vt:lpstr>
      <vt:lpstr>브랜치 전략</vt:lpstr>
      <vt:lpstr>브랜치 전략</vt:lpstr>
      <vt:lpstr>브랜치 전략</vt:lpstr>
      <vt:lpstr>브랜치 전략</vt:lpstr>
      <vt:lpstr>브랜치 전략</vt:lpstr>
      <vt:lpstr>Git cheat sheet</vt:lpstr>
      <vt:lpstr>참고자료</vt:lpstr>
      <vt:lpstr>PowerPoint 프레젠테이션</vt:lpstr>
    </vt:vector>
  </TitlesOfParts>
  <Company>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방용균</cp:lastModifiedBy>
  <cp:revision>584</cp:revision>
  <cp:lastPrinted>2016-03-13T17:33:25Z</cp:lastPrinted>
  <dcterms:created xsi:type="dcterms:W3CDTF">2013-11-13T01:08:07Z</dcterms:created>
  <dcterms:modified xsi:type="dcterms:W3CDTF">2018-05-26T06:55:37Z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0x0101008F0A303EC7C60B4CBECEFE33A6D87454</vt:lpwstr>
  </property>
  <property fmtid="{D5CDD505-2E9C-101B-9397-08002B2CF9AE}" pid="3" name="DeliveryID">
    <vt:lpwstr>244b6fc4-4b4e-4117-b7bb-efd330097824</vt:lpwstr>
  </property>
  <property fmtid="{D5CDD505-2E9C-101B-9397-08002B2CF9AE}" pid="4" name="NSCPROP_SA">
    <vt:lpwstr>C:\Users\BYK\Downloads\GIT_교육자료_160512_이론_실습_EHR.pptx</vt:lpwstr>
  </property>
  <property fmtid="{5C58129F-E5B8-477A-9B38-B3E54BFA04C8}" pid="2">
    <vt:lpwstr>7AE8BC584251A2E5BDCD1F1A5EEF8ADCEDFBA58D827BC616D2BD3948198782DC</vt:lpwstr>
  </property>
  <property fmtid="{D5CDD505-2E9C-101B-9397-08002B2CF9AE}" pid="6" name="FLCMData">
    <vt:lpwstr>CC16F6FCAF856C93D72DACF426DA440E938AE89CD5AC95E00C461182BA0AFA53F7DB69F59C0D8B5D0D8794711B022FF5E1A7F18EF797EA2A0F09A79DE41F3B1D</vt:lpwstr>
  </property>
</Properties>
</file>